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256" r:id="rId2"/>
    <p:sldId id="678" r:id="rId3"/>
    <p:sldId id="679" r:id="rId4"/>
    <p:sldId id="682" r:id="rId5"/>
    <p:sldId id="683" r:id="rId6"/>
    <p:sldId id="684" r:id="rId7"/>
    <p:sldId id="785" r:id="rId8"/>
    <p:sldId id="773" r:id="rId9"/>
    <p:sldId id="685" r:id="rId10"/>
    <p:sldId id="774" r:id="rId11"/>
    <p:sldId id="613" r:id="rId12"/>
    <p:sldId id="770" r:id="rId13"/>
    <p:sldId id="793" r:id="rId14"/>
    <p:sldId id="771" r:id="rId15"/>
    <p:sldId id="680" r:id="rId16"/>
    <p:sldId id="686" r:id="rId17"/>
    <p:sldId id="687" r:id="rId18"/>
    <p:sldId id="780" r:id="rId19"/>
    <p:sldId id="688" r:id="rId20"/>
    <p:sldId id="689" r:id="rId21"/>
    <p:sldId id="690" r:id="rId22"/>
    <p:sldId id="691" r:id="rId23"/>
    <p:sldId id="795" r:id="rId24"/>
    <p:sldId id="589" r:id="rId25"/>
    <p:sldId id="601" r:id="rId26"/>
    <p:sldId id="590" r:id="rId27"/>
    <p:sldId id="604" r:id="rId28"/>
    <p:sldId id="605" r:id="rId29"/>
    <p:sldId id="610" r:id="rId30"/>
    <p:sldId id="598" r:id="rId31"/>
    <p:sldId id="769" r:id="rId32"/>
    <p:sldId id="628" r:id="rId33"/>
    <p:sldId id="627" r:id="rId34"/>
    <p:sldId id="781" r:id="rId35"/>
    <p:sldId id="796" r:id="rId36"/>
    <p:sldId id="285" r:id="rId37"/>
    <p:sldId id="286" r:id="rId38"/>
    <p:sldId id="287" r:id="rId39"/>
    <p:sldId id="288" r:id="rId40"/>
    <p:sldId id="782" r:id="rId41"/>
    <p:sldId id="772" r:id="rId42"/>
    <p:sldId id="775" r:id="rId43"/>
    <p:sldId id="784" r:id="rId44"/>
    <p:sldId id="783" r:id="rId45"/>
    <p:sldId id="778" r:id="rId46"/>
    <p:sldId id="786" r:id="rId47"/>
    <p:sldId id="787" r:id="rId48"/>
    <p:sldId id="797" r:id="rId49"/>
    <p:sldId id="788" r:id="rId50"/>
    <p:sldId id="794" r:id="rId51"/>
    <p:sldId id="779" r:id="rId52"/>
    <p:sldId id="777" r:id="rId53"/>
    <p:sldId id="789" r:id="rId54"/>
    <p:sldId id="1003" r:id="rId55"/>
    <p:sldId id="258" r:id="rId56"/>
    <p:sldId id="1006" r:id="rId57"/>
    <p:sldId id="259" r:id="rId58"/>
    <p:sldId id="1007" r:id="rId59"/>
    <p:sldId id="1008" r:id="rId60"/>
    <p:sldId id="1009" r:id="rId61"/>
    <p:sldId id="260" r:id="rId62"/>
    <p:sldId id="1022" r:id="rId63"/>
    <p:sldId id="776" r:id="rId64"/>
    <p:sldId id="798" r:id="rId65"/>
    <p:sldId id="790" r:id="rId66"/>
    <p:sldId id="681" r:id="rId67"/>
    <p:sldId id="792" r:id="rId68"/>
    <p:sldId id="316"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06"/>
    <p:restoredTop sz="97617"/>
  </p:normalViewPr>
  <p:slideViewPr>
    <p:cSldViewPr snapToGrid="0" snapToObjects="1">
      <p:cViewPr varScale="1">
        <p:scale>
          <a:sx n="131" d="100"/>
          <a:sy n="131" d="100"/>
        </p:scale>
        <p:origin x="872" y="184"/>
      </p:cViewPr>
      <p:guideLst>
        <p:guide orient="horz" pos="2424"/>
        <p:guide pos="3864"/>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45D4BB-C412-2E4B-9EDF-7192BB55DF9F}" type="datetimeFigureOut">
              <a:rPr lang="en-US" smtClean="0"/>
              <a:pPr/>
              <a:t>3/8/23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7E26E-6141-854C-8D8C-D812CC839D45}" type="slidenum">
              <a:rPr lang="en-US" smtClean="0"/>
              <a:pPr/>
              <a:t>‹#›</a:t>
            </a:fld>
            <a:endParaRPr lang="en-US" dirty="0"/>
          </a:p>
        </p:txBody>
      </p:sp>
    </p:spTree>
    <p:extLst>
      <p:ext uri="{BB962C8B-B14F-4D97-AF65-F5344CB8AC3E}">
        <p14:creationId xmlns:p14="http://schemas.microsoft.com/office/powerpoint/2010/main" val="1498476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history.</a:t>
            </a:r>
          </a:p>
          <a:p>
            <a:endParaRPr lang="en-US" dirty="0"/>
          </a:p>
          <a:p>
            <a:r>
              <a:rPr lang="en-US" dirty="0"/>
              <a:t>California State Railroad Museum – 1976 - docents worked on original steam engines.  </a:t>
            </a:r>
          </a:p>
        </p:txBody>
      </p:sp>
      <p:sp>
        <p:nvSpPr>
          <p:cNvPr id="4" name="Slide Number Placeholder 3"/>
          <p:cNvSpPr>
            <a:spLocks noGrp="1"/>
          </p:cNvSpPr>
          <p:nvPr>
            <p:ph type="sldNum" sz="quarter" idx="5"/>
          </p:nvPr>
        </p:nvSpPr>
        <p:spPr/>
        <p:txBody>
          <a:bodyPr/>
          <a:lstStyle/>
          <a:p>
            <a:fld id="{2AD7E26E-6141-854C-8D8C-D812CC839D45}" type="slidenum">
              <a:rPr lang="en-US" smtClean="0"/>
              <a:pPr/>
              <a:t>1</a:t>
            </a:fld>
            <a:endParaRPr lang="en-US" dirty="0"/>
          </a:p>
        </p:txBody>
      </p:sp>
    </p:spTree>
    <p:extLst>
      <p:ext uri="{BB962C8B-B14F-4D97-AF65-F5344CB8AC3E}">
        <p14:creationId xmlns:p14="http://schemas.microsoft.com/office/powerpoint/2010/main" val="125779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7E26E-6141-854C-8D8C-D812CC839D45}" type="slidenum">
              <a:rPr lang="en-US" smtClean="0"/>
              <a:pPr/>
              <a:t>12</a:t>
            </a:fld>
            <a:endParaRPr lang="en-US" dirty="0"/>
          </a:p>
        </p:txBody>
      </p:sp>
    </p:spTree>
    <p:extLst>
      <p:ext uri="{BB962C8B-B14F-4D97-AF65-F5344CB8AC3E}">
        <p14:creationId xmlns:p14="http://schemas.microsoft.com/office/powerpoint/2010/main" val="743796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7E26E-6141-854C-8D8C-D812CC839D45}" type="slidenum">
              <a:rPr lang="en-US" smtClean="0"/>
              <a:pPr/>
              <a:t>13</a:t>
            </a:fld>
            <a:endParaRPr lang="en-US" dirty="0"/>
          </a:p>
        </p:txBody>
      </p:sp>
    </p:spTree>
    <p:extLst>
      <p:ext uri="{BB962C8B-B14F-4D97-AF65-F5344CB8AC3E}">
        <p14:creationId xmlns:p14="http://schemas.microsoft.com/office/powerpoint/2010/main" val="2631725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7E26E-6141-854C-8D8C-D812CC839D45}" type="slidenum">
              <a:rPr lang="en-US" smtClean="0"/>
              <a:pPr/>
              <a:t>15</a:t>
            </a:fld>
            <a:endParaRPr lang="en-US" dirty="0"/>
          </a:p>
        </p:txBody>
      </p:sp>
    </p:spTree>
    <p:extLst>
      <p:ext uri="{BB962C8B-B14F-4D97-AF65-F5344CB8AC3E}">
        <p14:creationId xmlns:p14="http://schemas.microsoft.com/office/powerpoint/2010/main" val="1357597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7E26E-6141-854C-8D8C-D812CC839D45}" type="slidenum">
              <a:rPr lang="en-US" smtClean="0"/>
              <a:pPr/>
              <a:t>16</a:t>
            </a:fld>
            <a:endParaRPr lang="en-US" dirty="0"/>
          </a:p>
        </p:txBody>
      </p:sp>
    </p:spTree>
    <p:extLst>
      <p:ext uri="{BB962C8B-B14F-4D97-AF65-F5344CB8AC3E}">
        <p14:creationId xmlns:p14="http://schemas.microsoft.com/office/powerpoint/2010/main" val="2841174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E5B05-68FD-2C4F-8750-9E0690CEC1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9470AE-65A4-4A4D-92E9-5FB173DD2B1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4E3D25-CA32-3546-B211-0FA45E1DC4B6}"/>
              </a:ext>
            </a:extLst>
          </p:cNvPr>
          <p:cNvSpPr>
            <a:spLocks noGrp="1"/>
          </p:cNvSpPr>
          <p:nvPr>
            <p:ph type="dt" sz="half" idx="10"/>
          </p:nvPr>
        </p:nvSpPr>
        <p:spPr>
          <a:xfrm>
            <a:off x="838200" y="6356350"/>
            <a:ext cx="2743200" cy="365125"/>
          </a:xfrm>
          <a:prstGeom prst="rect">
            <a:avLst/>
          </a:prstGeom>
        </p:spPr>
        <p:txBody>
          <a:bodyPr/>
          <a:lstStyle/>
          <a:p>
            <a:r>
              <a:rPr lang="en-US" dirty="0"/>
              <a:t>CMPE 220</a:t>
            </a:r>
          </a:p>
        </p:txBody>
      </p:sp>
      <p:sp>
        <p:nvSpPr>
          <p:cNvPr id="5" name="Footer Placeholder 4">
            <a:extLst>
              <a:ext uri="{FF2B5EF4-FFF2-40B4-BE49-F238E27FC236}">
                <a16:creationId xmlns:a16="http://schemas.microsoft.com/office/drawing/2014/main" id="{38C2148A-1A48-FE47-8363-BFFEB9E079B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6ECEAE1-AE4C-3B40-9164-97AF14917151}"/>
              </a:ext>
            </a:extLst>
          </p:cNvPr>
          <p:cNvSpPr>
            <a:spLocks noGrp="1"/>
          </p:cNvSpPr>
          <p:nvPr>
            <p:ph type="sldNum" sz="quarter" idx="12"/>
          </p:nvPr>
        </p:nvSpPr>
        <p:spPr>
          <a:xfrm>
            <a:off x="8610600" y="6356350"/>
            <a:ext cx="2743200" cy="365125"/>
          </a:xfrm>
          <a:prstGeom prst="rect">
            <a:avLst/>
          </a:prstGeom>
        </p:spPr>
        <p:txBody>
          <a:bodyPr/>
          <a:lstStyle/>
          <a:p>
            <a:fld id="{FCFF2910-D1F1-314D-A8F2-476646A55ABA}" type="slidenum">
              <a:rPr lang="en-US" smtClean="0"/>
              <a:pPr/>
              <a:t>‹#›</a:t>
            </a:fld>
            <a:endParaRPr lang="en-US" dirty="0"/>
          </a:p>
        </p:txBody>
      </p:sp>
    </p:spTree>
    <p:extLst>
      <p:ext uri="{BB962C8B-B14F-4D97-AF65-F5344CB8AC3E}">
        <p14:creationId xmlns:p14="http://schemas.microsoft.com/office/powerpoint/2010/main" val="257152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F645D-EDE6-3946-BB11-5F377D755F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558F36-3695-4E48-9423-C4CCFA491107}"/>
              </a:ext>
            </a:extLst>
          </p:cNvPr>
          <p:cNvSpPr>
            <a:spLocks noGrp="1"/>
          </p:cNvSpPr>
          <p:nvPr>
            <p:ph type="body" orient="vert" idx="1"/>
          </p:nvPr>
        </p:nvSpPr>
        <p:spPr>
          <a:xfrm>
            <a:off x="838200" y="1238996"/>
            <a:ext cx="10515600" cy="483129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73CF7-19B4-8D48-9DFC-DDD295F09FAC}"/>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CMPE 220</a:t>
            </a:r>
          </a:p>
        </p:txBody>
      </p:sp>
      <p:sp>
        <p:nvSpPr>
          <p:cNvPr id="5" name="Footer Placeholder 4">
            <a:extLst>
              <a:ext uri="{FF2B5EF4-FFF2-40B4-BE49-F238E27FC236}">
                <a16:creationId xmlns:a16="http://schemas.microsoft.com/office/drawing/2014/main" id="{FC233B15-81A0-5848-B881-AFDA7468A32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578402-E746-6A40-B7EF-E9F70F61E258}"/>
              </a:ext>
            </a:extLst>
          </p:cNvPr>
          <p:cNvSpPr>
            <a:spLocks noGrp="1"/>
          </p:cNvSpPr>
          <p:nvPr>
            <p:ph type="sldNum" sz="quarter" idx="12"/>
          </p:nvPr>
        </p:nvSpPr>
        <p:spPr>
          <a:xfrm>
            <a:off x="8610600" y="6356350"/>
            <a:ext cx="2743200" cy="365125"/>
          </a:xfrm>
          <a:prstGeom prst="rect">
            <a:avLst/>
          </a:prstGeom>
        </p:spPr>
        <p:txBody>
          <a:bodyPr/>
          <a:lstStyle/>
          <a:p>
            <a:fld id="{FCFF2910-D1F1-314D-A8F2-476646A55ABA}" type="slidenum">
              <a:rPr lang="en-US" smtClean="0"/>
              <a:pPr/>
              <a:t>‹#›</a:t>
            </a:fld>
            <a:endParaRPr lang="en-US" dirty="0"/>
          </a:p>
        </p:txBody>
      </p:sp>
    </p:spTree>
    <p:extLst>
      <p:ext uri="{BB962C8B-B14F-4D97-AF65-F5344CB8AC3E}">
        <p14:creationId xmlns:p14="http://schemas.microsoft.com/office/powerpoint/2010/main" val="2055064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9D173B-DD3B-A346-BDF7-87ACD3F767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EC63DF-B61D-A348-B9FC-7573F9AAA89A}"/>
              </a:ext>
            </a:extLst>
          </p:cNvPr>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6A704-911F-9B48-B58F-851E08B787BA}"/>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CMPE 220</a:t>
            </a:r>
          </a:p>
        </p:txBody>
      </p:sp>
      <p:sp>
        <p:nvSpPr>
          <p:cNvPr id="5" name="Footer Placeholder 4">
            <a:extLst>
              <a:ext uri="{FF2B5EF4-FFF2-40B4-BE49-F238E27FC236}">
                <a16:creationId xmlns:a16="http://schemas.microsoft.com/office/drawing/2014/main" id="{A835B21E-8CCE-7E42-9108-7C687A9CFC5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E1A4832-59C5-0343-913A-CBBA5114FAF3}"/>
              </a:ext>
            </a:extLst>
          </p:cNvPr>
          <p:cNvSpPr>
            <a:spLocks noGrp="1"/>
          </p:cNvSpPr>
          <p:nvPr>
            <p:ph type="sldNum" sz="quarter" idx="12"/>
          </p:nvPr>
        </p:nvSpPr>
        <p:spPr>
          <a:xfrm>
            <a:off x="8610600" y="6356350"/>
            <a:ext cx="2743200" cy="365125"/>
          </a:xfrm>
          <a:prstGeom prst="rect">
            <a:avLst/>
          </a:prstGeom>
        </p:spPr>
        <p:txBody>
          <a:bodyPr/>
          <a:lstStyle/>
          <a:p>
            <a:fld id="{FCFF2910-D1F1-314D-A8F2-476646A55ABA}" type="slidenum">
              <a:rPr lang="en-US" smtClean="0"/>
              <a:pPr/>
              <a:t>‹#›</a:t>
            </a:fld>
            <a:endParaRPr lang="en-US" dirty="0"/>
          </a:p>
        </p:txBody>
      </p:sp>
    </p:spTree>
    <p:extLst>
      <p:ext uri="{BB962C8B-B14F-4D97-AF65-F5344CB8AC3E}">
        <p14:creationId xmlns:p14="http://schemas.microsoft.com/office/powerpoint/2010/main" val="230708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11164"/>
            <a:ext cx="10972800" cy="655637"/>
          </a:xfrm>
        </p:spPr>
        <p:txBody>
          <a:bodyPr/>
          <a:lstStyle/>
          <a:p>
            <a:r>
              <a:rPr lang="en-US"/>
              <a:t>Click to edit Master title style</a:t>
            </a:r>
          </a:p>
        </p:txBody>
      </p:sp>
      <p:sp>
        <p:nvSpPr>
          <p:cNvPr id="3" name="Text Placeholder 2"/>
          <p:cNvSpPr>
            <a:spLocks noGrp="1"/>
          </p:cNvSpPr>
          <p:nvPr>
            <p:ph type="body" sz="half" idx="1"/>
          </p:nvPr>
        </p:nvSpPr>
        <p:spPr>
          <a:xfrm>
            <a:off x="609600" y="1295401"/>
            <a:ext cx="5384800" cy="483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95401"/>
            <a:ext cx="5384800" cy="483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341967" y="6248400"/>
            <a:ext cx="2802467" cy="457200"/>
          </a:xfrm>
          <a:prstGeom prst="rect">
            <a:avLst/>
          </a:prstGeom>
        </p:spPr>
        <p:txBody>
          <a:bodyPr/>
          <a:lstStyle>
            <a:lvl1pPr>
              <a:defRPr/>
            </a:lvl1pPr>
          </a:lstStyle>
          <a:p>
            <a:r>
              <a:rPr lang="en-US"/>
              <a:t>Department of Computer Science Fall 2010: September 27</a:t>
            </a:r>
          </a:p>
        </p:txBody>
      </p:sp>
      <p:sp>
        <p:nvSpPr>
          <p:cNvPr id="6" name="Footer Placeholder 5"/>
          <p:cNvSpPr>
            <a:spLocks noGrp="1"/>
          </p:cNvSpPr>
          <p:nvPr>
            <p:ph type="ftr" sz="quarter" idx="11"/>
          </p:nvPr>
        </p:nvSpPr>
        <p:spPr>
          <a:xfrm>
            <a:off x="4510618" y="6248400"/>
            <a:ext cx="3515783" cy="457200"/>
          </a:xfrm>
          <a:prstGeom prst="rect">
            <a:avLst/>
          </a:prstGeom>
        </p:spPr>
        <p:txBody>
          <a:bodyPr/>
          <a:lstStyle>
            <a:lvl1pPr>
              <a:defRPr/>
            </a:lvl1pPr>
          </a:lstStyle>
          <a:p>
            <a:r>
              <a:rPr lang="en-US"/>
              <a:t>CS 160: Software Engineering</a:t>
            </a:r>
            <a:br>
              <a:rPr lang="en-US"/>
            </a:br>
            <a:r>
              <a:rPr lang="en-US">
                <a:cs typeface="Arial" charset="0"/>
              </a:rPr>
              <a:t>© </a:t>
            </a:r>
            <a:r>
              <a:rPr lang="en-US"/>
              <a:t>R. Mak</a:t>
            </a:r>
          </a:p>
        </p:txBody>
      </p:sp>
      <p:sp>
        <p:nvSpPr>
          <p:cNvPr id="7" name="Slide Number Placeholder 6"/>
          <p:cNvSpPr>
            <a:spLocks noGrp="1"/>
          </p:cNvSpPr>
          <p:nvPr>
            <p:ph type="sldNum" sz="quarter" idx="12"/>
          </p:nvPr>
        </p:nvSpPr>
        <p:spPr>
          <a:xfrm>
            <a:off x="9042400" y="6248400"/>
            <a:ext cx="2540000" cy="457200"/>
          </a:xfrm>
        </p:spPr>
        <p:txBody>
          <a:bodyPr/>
          <a:lstStyle>
            <a:lvl1pPr>
              <a:defRPr/>
            </a:lvl1pPr>
          </a:lstStyle>
          <a:p>
            <a:fld id="{1095326A-1D8E-0B45-99D8-C927337DDE3F}" type="slidenum">
              <a:rPr lang="en-US"/>
              <a:pPr/>
              <a:t>‹#›</a:t>
            </a:fld>
            <a:endParaRPr lang="en-US"/>
          </a:p>
        </p:txBody>
      </p:sp>
    </p:spTree>
    <p:extLst>
      <p:ext uri="{BB962C8B-B14F-4D97-AF65-F5344CB8AC3E}">
        <p14:creationId xmlns:p14="http://schemas.microsoft.com/office/powerpoint/2010/main" val="2572233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B138-0814-5C46-A170-43283814DC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8F3E5A-5DF7-A04B-92D8-E0857DCF7519}"/>
              </a:ext>
            </a:extLst>
          </p:cNvPr>
          <p:cNvSpPr>
            <a:spLocks noGrp="1"/>
          </p:cNvSpPr>
          <p:nvPr>
            <p:ph idx="1"/>
          </p:nvPr>
        </p:nvSpPr>
        <p:spPr>
          <a:xfrm>
            <a:off x="838200" y="1238996"/>
            <a:ext cx="10515600" cy="483129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263E14-94CD-3D43-8961-C301361023EC}"/>
              </a:ext>
            </a:extLst>
          </p:cNvPr>
          <p:cNvSpPr>
            <a:spLocks noGrp="1"/>
          </p:cNvSpPr>
          <p:nvPr>
            <p:ph type="dt" sz="half" idx="10"/>
          </p:nvPr>
        </p:nvSpPr>
        <p:spPr>
          <a:xfrm>
            <a:off x="838200" y="6356350"/>
            <a:ext cx="2743200" cy="365125"/>
          </a:xfrm>
          <a:prstGeom prst="rect">
            <a:avLst/>
          </a:prstGeom>
        </p:spPr>
        <p:txBody>
          <a:bodyPr/>
          <a:lstStyle/>
          <a:p>
            <a:r>
              <a:rPr lang="en-US" dirty="0"/>
              <a:t>CMPE 220</a:t>
            </a:r>
          </a:p>
        </p:txBody>
      </p:sp>
      <p:sp>
        <p:nvSpPr>
          <p:cNvPr id="5" name="Footer Placeholder 4">
            <a:extLst>
              <a:ext uri="{FF2B5EF4-FFF2-40B4-BE49-F238E27FC236}">
                <a16:creationId xmlns:a16="http://schemas.microsoft.com/office/drawing/2014/main" id="{92003C0A-8889-8D4E-B816-C7A7EEE2F61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CADD6DB-BD57-1E4E-B959-EB19E12B7F5A}"/>
              </a:ext>
            </a:extLst>
          </p:cNvPr>
          <p:cNvSpPr>
            <a:spLocks noGrp="1"/>
          </p:cNvSpPr>
          <p:nvPr>
            <p:ph type="sldNum" sz="quarter" idx="12"/>
          </p:nvPr>
        </p:nvSpPr>
        <p:spPr>
          <a:xfrm>
            <a:off x="8610600" y="6356350"/>
            <a:ext cx="2743200" cy="365125"/>
          </a:xfrm>
          <a:prstGeom prst="rect">
            <a:avLst/>
          </a:prstGeom>
        </p:spPr>
        <p:txBody>
          <a:bodyPr/>
          <a:lstStyle/>
          <a:p>
            <a:fld id="{FCFF2910-D1F1-314D-A8F2-476646A55ABA}" type="slidenum">
              <a:rPr lang="en-US" smtClean="0"/>
              <a:pPr/>
              <a:t>‹#›</a:t>
            </a:fld>
            <a:endParaRPr lang="en-US" dirty="0"/>
          </a:p>
        </p:txBody>
      </p:sp>
    </p:spTree>
    <p:extLst>
      <p:ext uri="{BB962C8B-B14F-4D97-AF65-F5344CB8AC3E}">
        <p14:creationId xmlns:p14="http://schemas.microsoft.com/office/powerpoint/2010/main" val="3272843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C13F-A412-3340-A369-2D43DCDCA9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DC3288-9671-C34A-8C3A-A58D178E7BE6}"/>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A5BED2-E97A-C241-B796-8765D21541D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CMPE 220</a:t>
            </a:r>
          </a:p>
        </p:txBody>
      </p:sp>
      <p:sp>
        <p:nvSpPr>
          <p:cNvPr id="5" name="Footer Placeholder 4">
            <a:extLst>
              <a:ext uri="{FF2B5EF4-FFF2-40B4-BE49-F238E27FC236}">
                <a16:creationId xmlns:a16="http://schemas.microsoft.com/office/drawing/2014/main" id="{99904F1D-94E4-3F45-B231-547D43E5331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4D8013-2C40-A14A-A71A-42AAE5D3914B}"/>
              </a:ext>
            </a:extLst>
          </p:cNvPr>
          <p:cNvSpPr>
            <a:spLocks noGrp="1"/>
          </p:cNvSpPr>
          <p:nvPr>
            <p:ph type="sldNum" sz="quarter" idx="12"/>
          </p:nvPr>
        </p:nvSpPr>
        <p:spPr>
          <a:xfrm>
            <a:off x="8610600" y="6356350"/>
            <a:ext cx="2743200" cy="365125"/>
          </a:xfrm>
          <a:prstGeom prst="rect">
            <a:avLst/>
          </a:prstGeom>
        </p:spPr>
        <p:txBody>
          <a:bodyPr/>
          <a:lstStyle/>
          <a:p>
            <a:fld id="{FCFF2910-D1F1-314D-A8F2-476646A55ABA}" type="slidenum">
              <a:rPr lang="en-US" smtClean="0"/>
              <a:pPr/>
              <a:t>‹#›</a:t>
            </a:fld>
            <a:endParaRPr lang="en-US" dirty="0"/>
          </a:p>
        </p:txBody>
      </p:sp>
    </p:spTree>
    <p:extLst>
      <p:ext uri="{BB962C8B-B14F-4D97-AF65-F5344CB8AC3E}">
        <p14:creationId xmlns:p14="http://schemas.microsoft.com/office/powerpoint/2010/main" val="730241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C90E-F403-D148-B911-B2C8447AE80E}"/>
              </a:ext>
            </a:extLst>
          </p:cNvPr>
          <p:cNvSpPr>
            <a:spLocks noGrp="1"/>
          </p:cNvSpPr>
          <p:nvPr>
            <p:ph type="title"/>
          </p:nvPr>
        </p:nvSpPr>
        <p:spPr>
          <a:xfrm>
            <a:off x="838200" y="12586"/>
            <a:ext cx="10515600" cy="125946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78151F0-173B-9F49-8FF6-A03DEBBAD4FA}"/>
              </a:ext>
            </a:extLst>
          </p:cNvPr>
          <p:cNvSpPr>
            <a:spLocks noGrp="1"/>
          </p:cNvSpPr>
          <p:nvPr>
            <p:ph sz="half" idx="1"/>
          </p:nvPr>
        </p:nvSpPr>
        <p:spPr>
          <a:xfrm>
            <a:off x="838200" y="1272047"/>
            <a:ext cx="5177010" cy="488638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F44801-EA02-4947-8BB4-BA2962971A93}"/>
              </a:ext>
            </a:extLst>
          </p:cNvPr>
          <p:cNvSpPr>
            <a:spLocks noGrp="1"/>
          </p:cNvSpPr>
          <p:nvPr>
            <p:ph sz="half" idx="2"/>
          </p:nvPr>
        </p:nvSpPr>
        <p:spPr>
          <a:xfrm>
            <a:off x="6172200" y="1272047"/>
            <a:ext cx="5181600" cy="488638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3453BB-97C2-4640-896F-37F7605FFB1A}"/>
              </a:ext>
            </a:extLst>
          </p:cNvPr>
          <p:cNvSpPr>
            <a:spLocks noGrp="1"/>
          </p:cNvSpPr>
          <p:nvPr>
            <p:ph type="dt" sz="half" idx="10"/>
          </p:nvPr>
        </p:nvSpPr>
        <p:spPr>
          <a:xfrm>
            <a:off x="838200" y="6356350"/>
            <a:ext cx="2743200" cy="365125"/>
          </a:xfrm>
          <a:prstGeom prst="rect">
            <a:avLst/>
          </a:prstGeom>
        </p:spPr>
        <p:txBody>
          <a:bodyPr/>
          <a:lstStyle/>
          <a:p>
            <a:r>
              <a:rPr lang="en-US" dirty="0"/>
              <a:t>CMPE 220</a:t>
            </a:r>
          </a:p>
        </p:txBody>
      </p:sp>
      <p:sp>
        <p:nvSpPr>
          <p:cNvPr id="6" name="Footer Placeholder 5">
            <a:extLst>
              <a:ext uri="{FF2B5EF4-FFF2-40B4-BE49-F238E27FC236}">
                <a16:creationId xmlns:a16="http://schemas.microsoft.com/office/drawing/2014/main" id="{53FD13FE-8C46-8343-ABE7-CB1F264C2B4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AF1B09-F2DB-C041-BDC9-EA974F53D58E}"/>
              </a:ext>
            </a:extLst>
          </p:cNvPr>
          <p:cNvSpPr>
            <a:spLocks noGrp="1"/>
          </p:cNvSpPr>
          <p:nvPr>
            <p:ph type="sldNum" sz="quarter" idx="12"/>
          </p:nvPr>
        </p:nvSpPr>
        <p:spPr>
          <a:xfrm>
            <a:off x="8610600" y="6356350"/>
            <a:ext cx="2743200" cy="365125"/>
          </a:xfrm>
          <a:prstGeom prst="rect">
            <a:avLst/>
          </a:prstGeom>
        </p:spPr>
        <p:txBody>
          <a:bodyPr/>
          <a:lstStyle/>
          <a:p>
            <a:fld id="{FCFF2910-D1F1-314D-A8F2-476646A55ABA}" type="slidenum">
              <a:rPr lang="en-US" smtClean="0"/>
              <a:pPr/>
              <a:t>‹#›</a:t>
            </a:fld>
            <a:endParaRPr lang="en-US" dirty="0"/>
          </a:p>
        </p:txBody>
      </p:sp>
    </p:spTree>
    <p:extLst>
      <p:ext uri="{BB962C8B-B14F-4D97-AF65-F5344CB8AC3E}">
        <p14:creationId xmlns:p14="http://schemas.microsoft.com/office/powerpoint/2010/main" val="281575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B7BD5C-06DF-5B46-A0AB-120B8F48C8E5}"/>
              </a:ext>
            </a:extLst>
          </p:cNvPr>
          <p:cNvSpPr>
            <a:spLocks noGrp="1"/>
          </p:cNvSpPr>
          <p:nvPr>
            <p:ph type="body" idx="1"/>
          </p:nvPr>
        </p:nvSpPr>
        <p:spPr>
          <a:xfrm>
            <a:off x="839788" y="1316039"/>
            <a:ext cx="5157787" cy="512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9074CC9-6C91-074D-969B-E96A7EA641ED}"/>
              </a:ext>
            </a:extLst>
          </p:cNvPr>
          <p:cNvSpPr>
            <a:spLocks noGrp="1"/>
          </p:cNvSpPr>
          <p:nvPr>
            <p:ph sz="half" idx="2"/>
          </p:nvPr>
        </p:nvSpPr>
        <p:spPr>
          <a:xfrm>
            <a:off x="838200" y="1850836"/>
            <a:ext cx="5157787" cy="415953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995CA6-EBA4-BA43-9E0D-8F01D6C42D16}"/>
              </a:ext>
            </a:extLst>
          </p:cNvPr>
          <p:cNvSpPr>
            <a:spLocks noGrp="1"/>
          </p:cNvSpPr>
          <p:nvPr>
            <p:ph type="body" sz="quarter" idx="3"/>
          </p:nvPr>
        </p:nvSpPr>
        <p:spPr>
          <a:xfrm>
            <a:off x="6172200" y="1316038"/>
            <a:ext cx="5183188" cy="512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98FEEB3D-B112-924C-823E-8D5BF87EA1E7}"/>
              </a:ext>
            </a:extLst>
          </p:cNvPr>
          <p:cNvSpPr>
            <a:spLocks noGrp="1"/>
          </p:cNvSpPr>
          <p:nvPr>
            <p:ph sz="quarter" idx="4"/>
          </p:nvPr>
        </p:nvSpPr>
        <p:spPr>
          <a:xfrm>
            <a:off x="6172200" y="1850834"/>
            <a:ext cx="5183188" cy="41595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a:extLst>
              <a:ext uri="{FF2B5EF4-FFF2-40B4-BE49-F238E27FC236}">
                <a16:creationId xmlns:a16="http://schemas.microsoft.com/office/drawing/2014/main" id="{1CAAB9C9-8075-3241-8B08-009302888307}"/>
              </a:ext>
            </a:extLst>
          </p:cNvPr>
          <p:cNvSpPr>
            <a:spLocks noGrp="1"/>
          </p:cNvSpPr>
          <p:nvPr>
            <p:ph type="dt" sz="half" idx="10"/>
          </p:nvPr>
        </p:nvSpPr>
        <p:spPr/>
        <p:txBody>
          <a:bodyPr/>
          <a:lstStyle/>
          <a:p>
            <a:r>
              <a:rPr lang="en-US" dirty="0"/>
              <a:t>CMPE 220</a:t>
            </a:r>
          </a:p>
        </p:txBody>
      </p:sp>
      <p:sp>
        <p:nvSpPr>
          <p:cNvPr id="14" name="Footer Placeholder 13">
            <a:extLst>
              <a:ext uri="{FF2B5EF4-FFF2-40B4-BE49-F238E27FC236}">
                <a16:creationId xmlns:a16="http://schemas.microsoft.com/office/drawing/2014/main" id="{70A6981E-194C-D54B-BE12-41BEBF7559CB}"/>
              </a:ext>
            </a:extLst>
          </p:cNvPr>
          <p:cNvSpPr>
            <a:spLocks noGrp="1"/>
          </p:cNvSpPr>
          <p:nvPr>
            <p:ph type="ftr" sz="quarter" idx="11"/>
          </p:nvPr>
        </p:nvSpPr>
        <p:spPr/>
        <p:txBody>
          <a:bodyPr/>
          <a:lstStyle/>
          <a:p>
            <a:endParaRPr lang="en-US" dirty="0"/>
          </a:p>
        </p:txBody>
      </p:sp>
      <p:sp>
        <p:nvSpPr>
          <p:cNvPr id="15" name="Slide Number Placeholder 14">
            <a:extLst>
              <a:ext uri="{FF2B5EF4-FFF2-40B4-BE49-F238E27FC236}">
                <a16:creationId xmlns:a16="http://schemas.microsoft.com/office/drawing/2014/main" id="{FE9BC8EF-0B65-2E49-A34C-6C885BC5F068}"/>
              </a:ext>
            </a:extLst>
          </p:cNvPr>
          <p:cNvSpPr>
            <a:spLocks noGrp="1"/>
          </p:cNvSpPr>
          <p:nvPr>
            <p:ph type="sldNum" sz="quarter" idx="12"/>
          </p:nvPr>
        </p:nvSpPr>
        <p:spPr/>
        <p:txBody>
          <a:bodyPr/>
          <a:lstStyle/>
          <a:p>
            <a:fld id="{7A97A148-1E78-5C4A-A511-6A35F582419A}" type="slidenum">
              <a:rPr lang="en-US" smtClean="0"/>
              <a:pPr/>
              <a:t>‹#›</a:t>
            </a:fld>
            <a:endParaRPr lang="en-US" dirty="0"/>
          </a:p>
        </p:txBody>
      </p:sp>
      <p:sp>
        <p:nvSpPr>
          <p:cNvPr id="17" name="Title 16">
            <a:extLst>
              <a:ext uri="{FF2B5EF4-FFF2-40B4-BE49-F238E27FC236}">
                <a16:creationId xmlns:a16="http://schemas.microsoft.com/office/drawing/2014/main" id="{59FF794C-22F1-454B-89A6-6B4545AD6B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0616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77ED8-D9C2-E340-A92A-71BACA555F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032D2F-E5EE-DB46-B811-4E15E9757DD0}"/>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CMPE 220</a:t>
            </a:r>
          </a:p>
        </p:txBody>
      </p:sp>
      <p:sp>
        <p:nvSpPr>
          <p:cNvPr id="4" name="Footer Placeholder 3">
            <a:extLst>
              <a:ext uri="{FF2B5EF4-FFF2-40B4-BE49-F238E27FC236}">
                <a16:creationId xmlns:a16="http://schemas.microsoft.com/office/drawing/2014/main" id="{7D68D39F-3BAE-C148-BF2C-5A2DE1CFA6F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F573D07-4E79-0E43-AE11-E89C6D24CC0D}"/>
              </a:ext>
            </a:extLst>
          </p:cNvPr>
          <p:cNvSpPr>
            <a:spLocks noGrp="1"/>
          </p:cNvSpPr>
          <p:nvPr>
            <p:ph type="sldNum" sz="quarter" idx="12"/>
          </p:nvPr>
        </p:nvSpPr>
        <p:spPr>
          <a:xfrm>
            <a:off x="8610600" y="6356350"/>
            <a:ext cx="2743200" cy="365125"/>
          </a:xfrm>
          <a:prstGeom prst="rect">
            <a:avLst/>
          </a:prstGeom>
        </p:spPr>
        <p:txBody>
          <a:bodyPr/>
          <a:lstStyle/>
          <a:p>
            <a:fld id="{FCFF2910-D1F1-314D-A8F2-476646A55ABA}" type="slidenum">
              <a:rPr lang="en-US" smtClean="0"/>
              <a:pPr/>
              <a:t>‹#›</a:t>
            </a:fld>
            <a:endParaRPr lang="en-US" dirty="0"/>
          </a:p>
        </p:txBody>
      </p:sp>
    </p:spTree>
    <p:extLst>
      <p:ext uri="{BB962C8B-B14F-4D97-AF65-F5344CB8AC3E}">
        <p14:creationId xmlns:p14="http://schemas.microsoft.com/office/powerpoint/2010/main" val="2044835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AEA5B9-CACD-654E-B4D2-91A1ED3927BC}"/>
              </a:ext>
            </a:extLst>
          </p:cNvPr>
          <p:cNvSpPr>
            <a:spLocks noGrp="1"/>
          </p:cNvSpPr>
          <p:nvPr>
            <p:ph type="dt" sz="half" idx="10"/>
          </p:nvPr>
        </p:nvSpPr>
        <p:spPr>
          <a:xfrm>
            <a:off x="838200" y="6356350"/>
            <a:ext cx="2743200" cy="365125"/>
          </a:xfrm>
          <a:prstGeom prst="rect">
            <a:avLst/>
          </a:prstGeom>
        </p:spPr>
        <p:txBody>
          <a:bodyPr/>
          <a:lstStyle/>
          <a:p>
            <a:r>
              <a:rPr lang="en-US" dirty="0"/>
              <a:t>CMPE 220</a:t>
            </a:r>
          </a:p>
        </p:txBody>
      </p:sp>
      <p:sp>
        <p:nvSpPr>
          <p:cNvPr id="3" name="Footer Placeholder 2">
            <a:extLst>
              <a:ext uri="{FF2B5EF4-FFF2-40B4-BE49-F238E27FC236}">
                <a16:creationId xmlns:a16="http://schemas.microsoft.com/office/drawing/2014/main" id="{D6F847C9-C68C-CD43-AAB9-543BCA22D10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15314D0-7E87-1240-8DAC-70E4075F8B06}"/>
              </a:ext>
            </a:extLst>
          </p:cNvPr>
          <p:cNvSpPr>
            <a:spLocks noGrp="1"/>
          </p:cNvSpPr>
          <p:nvPr>
            <p:ph type="sldNum" sz="quarter" idx="12"/>
          </p:nvPr>
        </p:nvSpPr>
        <p:spPr>
          <a:xfrm>
            <a:off x="8610600" y="6356350"/>
            <a:ext cx="2743200" cy="365125"/>
          </a:xfrm>
          <a:prstGeom prst="rect">
            <a:avLst/>
          </a:prstGeom>
        </p:spPr>
        <p:txBody>
          <a:bodyPr/>
          <a:lstStyle/>
          <a:p>
            <a:fld id="{FCFF2910-D1F1-314D-A8F2-476646A55ABA}" type="slidenum">
              <a:rPr lang="en-US" smtClean="0"/>
              <a:pPr/>
              <a:t>‹#›</a:t>
            </a:fld>
            <a:endParaRPr lang="en-US" dirty="0"/>
          </a:p>
        </p:txBody>
      </p:sp>
    </p:spTree>
    <p:extLst>
      <p:ext uri="{BB962C8B-B14F-4D97-AF65-F5344CB8AC3E}">
        <p14:creationId xmlns:p14="http://schemas.microsoft.com/office/powerpoint/2010/main" val="2657260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B85A-4F21-0C44-85D3-412DB23E3A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7B6A6B-EBBD-F748-A5C0-D7C58493B3AC}"/>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6C003C-63F5-FD4C-BA02-132FD51E958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A3E925-9A93-BF49-AC7D-1B29CD9FF768}"/>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CMPE 220</a:t>
            </a:r>
          </a:p>
        </p:txBody>
      </p:sp>
      <p:sp>
        <p:nvSpPr>
          <p:cNvPr id="6" name="Footer Placeholder 5">
            <a:extLst>
              <a:ext uri="{FF2B5EF4-FFF2-40B4-BE49-F238E27FC236}">
                <a16:creationId xmlns:a16="http://schemas.microsoft.com/office/drawing/2014/main" id="{7ED0B580-602A-DB49-91DD-BE7F8FEB3D3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EE7E5CB-2CE8-6148-B98E-55F2656EAE71}"/>
              </a:ext>
            </a:extLst>
          </p:cNvPr>
          <p:cNvSpPr>
            <a:spLocks noGrp="1"/>
          </p:cNvSpPr>
          <p:nvPr>
            <p:ph type="sldNum" sz="quarter" idx="12"/>
          </p:nvPr>
        </p:nvSpPr>
        <p:spPr>
          <a:xfrm>
            <a:off x="8610600" y="6356350"/>
            <a:ext cx="2743200" cy="365125"/>
          </a:xfrm>
          <a:prstGeom prst="rect">
            <a:avLst/>
          </a:prstGeom>
        </p:spPr>
        <p:txBody>
          <a:bodyPr/>
          <a:lstStyle/>
          <a:p>
            <a:fld id="{FCFF2910-D1F1-314D-A8F2-476646A55ABA}" type="slidenum">
              <a:rPr lang="en-US" smtClean="0"/>
              <a:pPr/>
              <a:t>‹#›</a:t>
            </a:fld>
            <a:endParaRPr lang="en-US" dirty="0"/>
          </a:p>
        </p:txBody>
      </p:sp>
    </p:spTree>
    <p:extLst>
      <p:ext uri="{BB962C8B-B14F-4D97-AF65-F5344CB8AC3E}">
        <p14:creationId xmlns:p14="http://schemas.microsoft.com/office/powerpoint/2010/main" val="709199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4A23-C616-A143-A5AD-FC3A53F9E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0DC069-14F8-BF45-8B30-17F729AA0DB6}"/>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02A2E4B-DA96-5741-8271-30E30C6E83B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8227B2E-786F-2B4F-9062-53F7F7C43736}"/>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CMPE 220</a:t>
            </a:r>
          </a:p>
        </p:txBody>
      </p:sp>
      <p:sp>
        <p:nvSpPr>
          <p:cNvPr id="6" name="Footer Placeholder 5">
            <a:extLst>
              <a:ext uri="{FF2B5EF4-FFF2-40B4-BE49-F238E27FC236}">
                <a16:creationId xmlns:a16="http://schemas.microsoft.com/office/drawing/2014/main" id="{D290DC6A-5864-A843-9858-FF584807D77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45F9263-CE05-614D-AB32-493E089BE5C2}"/>
              </a:ext>
            </a:extLst>
          </p:cNvPr>
          <p:cNvSpPr>
            <a:spLocks noGrp="1"/>
          </p:cNvSpPr>
          <p:nvPr>
            <p:ph type="sldNum" sz="quarter" idx="12"/>
          </p:nvPr>
        </p:nvSpPr>
        <p:spPr>
          <a:xfrm>
            <a:off x="8610600" y="6356350"/>
            <a:ext cx="2743200" cy="365125"/>
          </a:xfrm>
          <a:prstGeom prst="rect">
            <a:avLst/>
          </a:prstGeom>
        </p:spPr>
        <p:txBody>
          <a:bodyPr/>
          <a:lstStyle/>
          <a:p>
            <a:fld id="{FCFF2910-D1F1-314D-A8F2-476646A55ABA}" type="slidenum">
              <a:rPr lang="en-US" smtClean="0"/>
              <a:pPr/>
              <a:t>‹#›</a:t>
            </a:fld>
            <a:endParaRPr lang="en-US" dirty="0"/>
          </a:p>
        </p:txBody>
      </p:sp>
    </p:spTree>
    <p:extLst>
      <p:ext uri="{BB962C8B-B14F-4D97-AF65-F5344CB8AC3E}">
        <p14:creationId xmlns:p14="http://schemas.microsoft.com/office/powerpoint/2010/main" val="3374356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27B67D-DDF3-5D44-B48B-14789A0CB1CC}"/>
              </a:ext>
            </a:extLst>
          </p:cNvPr>
          <p:cNvSpPr>
            <a:spLocks noGrp="1"/>
          </p:cNvSpPr>
          <p:nvPr>
            <p:ph type="title"/>
          </p:nvPr>
        </p:nvSpPr>
        <p:spPr>
          <a:xfrm>
            <a:off x="838200" y="1"/>
            <a:ext cx="10515600" cy="1238996"/>
          </a:xfrm>
          <a:prstGeom prst="rect">
            <a:avLst/>
          </a:prstGeom>
        </p:spPr>
        <p:txBody>
          <a:bodyPr vert="horz" lIns="91440" tIns="45720" rIns="91440" bIns="45720" rtlCol="0" anchor="ctr">
            <a:normAutofit/>
          </a:bodyPr>
          <a:lstStyle/>
          <a:p>
            <a:r>
              <a:rPr lang="en-US"/>
              <a:t>Click to edit Master title style</a:t>
            </a:r>
          </a:p>
        </p:txBody>
      </p:sp>
      <p:sp>
        <p:nvSpPr>
          <p:cNvPr id="5" name="Footer Placeholder 4">
            <a:extLst>
              <a:ext uri="{FF2B5EF4-FFF2-40B4-BE49-F238E27FC236}">
                <a16:creationId xmlns:a16="http://schemas.microsoft.com/office/drawing/2014/main" id="{730F5CF4-7422-8442-9B08-8A6E471327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Date Placeholder 7">
            <a:extLst>
              <a:ext uri="{FF2B5EF4-FFF2-40B4-BE49-F238E27FC236}">
                <a16:creationId xmlns:a16="http://schemas.microsoft.com/office/drawing/2014/main" id="{B5E9624A-52AF-0A4F-B052-04AFBDA074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CMPE 220</a:t>
            </a:r>
          </a:p>
        </p:txBody>
      </p:sp>
      <p:sp>
        <p:nvSpPr>
          <p:cNvPr id="9" name="Slide Number Placeholder 8">
            <a:extLst>
              <a:ext uri="{FF2B5EF4-FFF2-40B4-BE49-F238E27FC236}">
                <a16:creationId xmlns:a16="http://schemas.microsoft.com/office/drawing/2014/main" id="{8FCA2F16-F291-3F4B-B5B6-C0E32E5FA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A148-1E78-5C4A-A511-6A35F582419A}" type="slidenum">
              <a:rPr lang="en-US" smtClean="0"/>
              <a:pPr/>
              <a:t>‹#›</a:t>
            </a:fld>
            <a:endParaRPr lang="en-US" dirty="0"/>
          </a:p>
        </p:txBody>
      </p:sp>
      <p:sp>
        <p:nvSpPr>
          <p:cNvPr id="10" name="Text Placeholder 9">
            <a:extLst>
              <a:ext uri="{FF2B5EF4-FFF2-40B4-BE49-F238E27FC236}">
                <a16:creationId xmlns:a16="http://schemas.microsoft.com/office/drawing/2014/main" id="{70DF9066-E00C-6044-A626-415119B1AFBB}"/>
              </a:ext>
            </a:extLst>
          </p:cNvPr>
          <p:cNvSpPr>
            <a:spLocks noGrp="1"/>
          </p:cNvSpPr>
          <p:nvPr>
            <p:ph type="body" idx="1"/>
          </p:nvPr>
        </p:nvSpPr>
        <p:spPr>
          <a:xfrm>
            <a:off x="838200" y="1238997"/>
            <a:ext cx="10515600" cy="493796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5802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tools.pingdom.co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mailto:/process-contact-form.php&amp;name=Robert&amp;email=Robert@sjsu.edu"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w3.org/TR/2001/NOTE-wsdl-20010315"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w3.org/TR/soap/" TargetMode="External"/><Relationship Id="rId2" Type="http://schemas.openxmlformats.org/officeDocument/2006/relationships/hyperlink" Target="https://www.w3schools.com/xml/xml_soap.asp"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codecademy.com/article/what-is-rest" TargetMode="External"/><Relationship Id="rId2" Type="http://schemas.openxmlformats.org/officeDocument/2006/relationships/hyperlink" Target="https://www.w3.org/2001/sw/wiki/REST"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BBA5-C2E5-4A4A-A34B-877E980C0133}"/>
              </a:ext>
            </a:extLst>
          </p:cNvPr>
          <p:cNvSpPr>
            <a:spLocks noGrp="1"/>
          </p:cNvSpPr>
          <p:nvPr>
            <p:ph type="ctrTitle"/>
          </p:nvPr>
        </p:nvSpPr>
        <p:spPr/>
        <p:txBody>
          <a:bodyPr/>
          <a:lstStyle/>
          <a:p>
            <a:r>
              <a:rPr lang="en-US" b="1" dirty="0"/>
              <a:t>CMPE 220</a:t>
            </a:r>
            <a:br>
              <a:rPr lang="en-US" b="1" dirty="0"/>
            </a:br>
            <a:endParaRPr lang="en-US" dirty="0"/>
          </a:p>
        </p:txBody>
      </p:sp>
      <p:sp>
        <p:nvSpPr>
          <p:cNvPr id="3" name="Subtitle 2">
            <a:extLst>
              <a:ext uri="{FF2B5EF4-FFF2-40B4-BE49-F238E27FC236}">
                <a16:creationId xmlns:a16="http://schemas.microsoft.com/office/drawing/2014/main" id="{00C50224-2061-9749-8AA9-98B136FEE07B}"/>
              </a:ext>
            </a:extLst>
          </p:cNvPr>
          <p:cNvSpPr>
            <a:spLocks noGrp="1"/>
          </p:cNvSpPr>
          <p:nvPr>
            <p:ph type="subTitle" idx="1"/>
          </p:nvPr>
        </p:nvSpPr>
        <p:spPr>
          <a:xfrm>
            <a:off x="1006997" y="3602038"/>
            <a:ext cx="10232021" cy="1655762"/>
          </a:xfrm>
        </p:spPr>
        <p:txBody>
          <a:bodyPr>
            <a:normAutofit/>
          </a:bodyPr>
          <a:lstStyle/>
          <a:p>
            <a:r>
              <a:rPr lang="en-US" sz="3600" dirty="0"/>
              <a:t>Week 11</a:t>
            </a:r>
          </a:p>
          <a:p>
            <a:r>
              <a:rPr lang="en-US" sz="3600" dirty="0"/>
              <a:t> Servers (and client/server applications)</a:t>
            </a:r>
          </a:p>
          <a:p>
            <a:endParaRPr lang="en-US" dirty="0"/>
          </a:p>
        </p:txBody>
      </p:sp>
      <p:sp>
        <p:nvSpPr>
          <p:cNvPr id="4" name="Date Placeholder 3">
            <a:extLst>
              <a:ext uri="{FF2B5EF4-FFF2-40B4-BE49-F238E27FC236}">
                <a16:creationId xmlns:a16="http://schemas.microsoft.com/office/drawing/2014/main" id="{972035AA-3678-3049-8C72-F7FCE7D0EEFE}"/>
              </a:ext>
            </a:extLst>
          </p:cNvPr>
          <p:cNvSpPr>
            <a:spLocks noGrp="1"/>
          </p:cNvSpPr>
          <p:nvPr>
            <p:ph type="dt" sz="half" idx="10"/>
          </p:nvPr>
        </p:nvSpPr>
        <p:spPr/>
        <p:txBody>
          <a:bodyPr/>
          <a:lstStyle/>
          <a:p>
            <a:r>
              <a:rPr lang="en-US" dirty="0"/>
              <a:t>CMPE 220</a:t>
            </a:r>
          </a:p>
        </p:txBody>
      </p:sp>
      <p:sp>
        <p:nvSpPr>
          <p:cNvPr id="5" name="Slide Number Placeholder 4">
            <a:extLst>
              <a:ext uri="{FF2B5EF4-FFF2-40B4-BE49-F238E27FC236}">
                <a16:creationId xmlns:a16="http://schemas.microsoft.com/office/drawing/2014/main" id="{B7CF8456-47C2-8C47-9E12-61B8C61B52BD}"/>
              </a:ext>
            </a:extLst>
          </p:cNvPr>
          <p:cNvSpPr>
            <a:spLocks noGrp="1"/>
          </p:cNvSpPr>
          <p:nvPr>
            <p:ph type="sldNum" sz="quarter" idx="12"/>
          </p:nvPr>
        </p:nvSpPr>
        <p:spPr/>
        <p:txBody>
          <a:bodyPr/>
          <a:lstStyle/>
          <a:p>
            <a:fld id="{FCFF2910-D1F1-314D-A8F2-476646A55ABA}" type="slidenum">
              <a:rPr lang="en-US" smtClean="0"/>
              <a:pPr/>
              <a:t>1</a:t>
            </a:fld>
            <a:endParaRPr lang="en-US" dirty="0"/>
          </a:p>
        </p:txBody>
      </p:sp>
    </p:spTree>
    <p:extLst>
      <p:ext uri="{BB962C8B-B14F-4D97-AF65-F5344CB8AC3E}">
        <p14:creationId xmlns:p14="http://schemas.microsoft.com/office/powerpoint/2010/main" val="1870153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F0584-B178-F045-BC99-E7EB111C3E93}"/>
              </a:ext>
            </a:extLst>
          </p:cNvPr>
          <p:cNvSpPr>
            <a:spLocks noGrp="1"/>
          </p:cNvSpPr>
          <p:nvPr>
            <p:ph type="title"/>
          </p:nvPr>
        </p:nvSpPr>
        <p:spPr/>
        <p:txBody>
          <a:bodyPr/>
          <a:lstStyle/>
          <a:p>
            <a:r>
              <a:rPr lang="en-US" dirty="0"/>
              <a:t>TCP/IP Service Requests</a:t>
            </a:r>
          </a:p>
        </p:txBody>
      </p:sp>
      <p:sp>
        <p:nvSpPr>
          <p:cNvPr id="3" name="Content Placeholder 2">
            <a:extLst>
              <a:ext uri="{FF2B5EF4-FFF2-40B4-BE49-F238E27FC236}">
                <a16:creationId xmlns:a16="http://schemas.microsoft.com/office/drawing/2014/main" id="{D2C3D0CC-5200-4941-AD62-B4A4C29760D4}"/>
              </a:ext>
            </a:extLst>
          </p:cNvPr>
          <p:cNvSpPr>
            <a:spLocks noGrp="1"/>
          </p:cNvSpPr>
          <p:nvPr>
            <p:ph idx="1"/>
          </p:nvPr>
        </p:nvSpPr>
        <p:spPr/>
        <p:txBody>
          <a:bodyPr>
            <a:normAutofit/>
          </a:bodyPr>
          <a:lstStyle/>
          <a:p>
            <a:r>
              <a:rPr lang="en-US" dirty="0"/>
              <a:t>In addition to IP addresses, the TCP/IP protocol uses the notion of a standard “port” to map requests to specific services</a:t>
            </a:r>
          </a:p>
          <a:p>
            <a:r>
              <a:rPr lang="en-US" dirty="0"/>
              <a:t>For the </a:t>
            </a:r>
            <a:r>
              <a:rPr lang="en-US" b="1" dirty="0"/>
              <a:t>Transmission Control Protocol </a:t>
            </a:r>
            <a:r>
              <a:rPr lang="en-US" dirty="0"/>
              <a:t>and the </a:t>
            </a:r>
            <a:r>
              <a:rPr lang="en-US" b="1" dirty="0"/>
              <a:t>User Datagram Protocol</a:t>
            </a:r>
            <a:r>
              <a:rPr lang="en-US" dirty="0"/>
              <a:t>, a port number is a 16-bit integer in the header of a message</a:t>
            </a:r>
          </a:p>
          <a:p>
            <a:r>
              <a:rPr lang="en-US" dirty="0"/>
              <a:t>Reserved (“well-known”) port numbers – </a:t>
            </a:r>
            <a:r>
              <a:rPr lang="en-US" i="1" dirty="0"/>
              <a:t>by convention</a:t>
            </a:r>
            <a:r>
              <a:rPr lang="en-US" dirty="0"/>
              <a:t>:</a:t>
            </a:r>
          </a:p>
          <a:p>
            <a:pPr lvl="1"/>
            <a:r>
              <a:rPr lang="en-US" dirty="0"/>
              <a:t>FTP: port 20/21</a:t>
            </a:r>
          </a:p>
          <a:p>
            <a:pPr lvl="1"/>
            <a:r>
              <a:rPr lang="en-US" dirty="0"/>
              <a:t>Telnet: port 23</a:t>
            </a:r>
          </a:p>
          <a:p>
            <a:pPr lvl="1"/>
            <a:r>
              <a:rPr lang="en-US" dirty="0"/>
              <a:t>DNS: port 53</a:t>
            </a:r>
          </a:p>
          <a:p>
            <a:pPr lvl="1"/>
            <a:r>
              <a:rPr lang="en-US" dirty="0"/>
              <a:t>HTTP: port 80</a:t>
            </a:r>
          </a:p>
          <a:p>
            <a:r>
              <a:rPr lang="en-US" dirty="0"/>
              <a:t>Servers use system calls to open read operations on network ports to receive incoming client requests</a:t>
            </a:r>
          </a:p>
        </p:txBody>
      </p:sp>
      <p:sp>
        <p:nvSpPr>
          <p:cNvPr id="4" name="Date Placeholder 3">
            <a:extLst>
              <a:ext uri="{FF2B5EF4-FFF2-40B4-BE49-F238E27FC236}">
                <a16:creationId xmlns:a16="http://schemas.microsoft.com/office/drawing/2014/main" id="{ECFB27F4-D9FB-2B4D-959F-DE2D4694EC94}"/>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177743C6-B201-004D-8299-061CC3B325FC}"/>
              </a:ext>
            </a:extLst>
          </p:cNvPr>
          <p:cNvSpPr>
            <a:spLocks noGrp="1"/>
          </p:cNvSpPr>
          <p:nvPr>
            <p:ph type="sldNum" sz="quarter" idx="12"/>
          </p:nvPr>
        </p:nvSpPr>
        <p:spPr/>
        <p:txBody>
          <a:bodyPr/>
          <a:lstStyle/>
          <a:p>
            <a:fld id="{FCFF2910-D1F1-314D-A8F2-476646A55ABA}" type="slidenum">
              <a:rPr lang="en-US" smtClean="0"/>
              <a:pPr/>
              <a:t>10</a:t>
            </a:fld>
            <a:endParaRPr lang="en-US" dirty="0"/>
          </a:p>
        </p:txBody>
      </p:sp>
      <p:sp>
        <p:nvSpPr>
          <p:cNvPr id="6" name="TextBox 5">
            <a:extLst>
              <a:ext uri="{FF2B5EF4-FFF2-40B4-BE49-F238E27FC236}">
                <a16:creationId xmlns:a16="http://schemas.microsoft.com/office/drawing/2014/main" id="{BBE01C19-CC20-9F4F-AE9C-7F9FB99A44AB}"/>
              </a:ext>
            </a:extLst>
          </p:cNvPr>
          <p:cNvSpPr txBox="1"/>
          <p:nvPr/>
        </p:nvSpPr>
        <p:spPr>
          <a:xfrm>
            <a:off x="4294207" y="3440575"/>
            <a:ext cx="3831498" cy="1200329"/>
          </a:xfrm>
          <a:prstGeom prst="rect">
            <a:avLst/>
          </a:prstGeom>
          <a:noFill/>
        </p:spPr>
        <p:txBody>
          <a:bodyPr wrap="none" rtlCol="0">
            <a:spAutoFit/>
          </a:bodyPr>
          <a:lstStyle/>
          <a:p>
            <a:pPr marL="800100" lvl="1" indent="-342900">
              <a:buFont typeface="Arial" panose="020B0604020202020204" pitchFamily="34" charset="0"/>
              <a:buChar char="•"/>
            </a:pPr>
            <a:r>
              <a:rPr lang="en-US" sz="2400" dirty="0"/>
              <a:t>HTTPS: port 443</a:t>
            </a:r>
          </a:p>
          <a:p>
            <a:pPr marL="800100" lvl="1" indent="-342900">
              <a:buFont typeface="Arial" panose="020B0604020202020204" pitchFamily="34" charset="0"/>
              <a:buChar char="•"/>
            </a:pPr>
            <a:r>
              <a:rPr lang="en-US" sz="2400" dirty="0"/>
              <a:t>POP3 (email): port 110</a:t>
            </a:r>
          </a:p>
          <a:p>
            <a:pPr marL="800100" lvl="1" indent="-342900">
              <a:buFont typeface="Arial" panose="020B0604020202020204" pitchFamily="34" charset="0"/>
              <a:buChar char="•"/>
            </a:pPr>
            <a:r>
              <a:rPr lang="en-US" sz="2400" dirty="0"/>
              <a:t>MySQL: port 3306</a:t>
            </a:r>
          </a:p>
        </p:txBody>
      </p:sp>
    </p:spTree>
    <p:extLst>
      <p:ext uri="{BB962C8B-B14F-4D97-AF65-F5344CB8AC3E}">
        <p14:creationId xmlns:p14="http://schemas.microsoft.com/office/powerpoint/2010/main" val="974606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285-01BD-5C42-AA79-903FA061DCF5}"/>
              </a:ext>
            </a:extLst>
          </p:cNvPr>
          <p:cNvSpPr>
            <a:spLocks noGrp="1"/>
          </p:cNvSpPr>
          <p:nvPr>
            <p:ph type="title"/>
          </p:nvPr>
        </p:nvSpPr>
        <p:spPr/>
        <p:txBody>
          <a:bodyPr/>
          <a:lstStyle/>
          <a:p>
            <a:r>
              <a:rPr lang="en-US" dirty="0"/>
              <a:t>What Does a (modern) Operating System Do?</a:t>
            </a:r>
          </a:p>
        </p:txBody>
      </p:sp>
      <p:sp>
        <p:nvSpPr>
          <p:cNvPr id="3" name="Content Placeholder 2">
            <a:extLst>
              <a:ext uri="{FF2B5EF4-FFF2-40B4-BE49-F238E27FC236}">
                <a16:creationId xmlns:a16="http://schemas.microsoft.com/office/drawing/2014/main" id="{A0531E2A-C190-BC4C-8614-C497C3BD99A7}"/>
              </a:ext>
            </a:extLst>
          </p:cNvPr>
          <p:cNvSpPr>
            <a:spLocks noGrp="1"/>
          </p:cNvSpPr>
          <p:nvPr>
            <p:ph idx="1"/>
          </p:nvPr>
        </p:nvSpPr>
        <p:spPr/>
        <p:txBody>
          <a:bodyPr/>
          <a:lstStyle/>
          <a:p>
            <a:pPr marL="514350" indent="-514350">
              <a:buFont typeface="+mj-lt"/>
              <a:buAutoNum type="arabicPeriod"/>
            </a:pPr>
            <a:r>
              <a:rPr lang="en-US" dirty="0"/>
              <a:t>Process Management</a:t>
            </a:r>
          </a:p>
          <a:p>
            <a:pPr lvl="1"/>
            <a:r>
              <a:rPr lang="en-US" dirty="0" err="1"/>
              <a:t>Interprocess</a:t>
            </a:r>
            <a:r>
              <a:rPr lang="en-US" dirty="0"/>
              <a:t> Communications</a:t>
            </a:r>
          </a:p>
          <a:p>
            <a:pPr marL="514350" indent="-514350">
              <a:buFont typeface="+mj-lt"/>
              <a:buAutoNum type="arabicPeriod"/>
            </a:pPr>
            <a:r>
              <a:rPr lang="en-US" dirty="0"/>
              <a:t>Input / Output (I/O) Management </a:t>
            </a:r>
          </a:p>
          <a:p>
            <a:pPr marL="514350" indent="-514350">
              <a:buFont typeface="+mj-lt"/>
              <a:buAutoNum type="arabicPeriod"/>
            </a:pPr>
            <a:r>
              <a:rPr lang="en-US" dirty="0"/>
              <a:t>Memory Management</a:t>
            </a:r>
          </a:p>
          <a:p>
            <a:pPr marL="514350" indent="-514350">
              <a:buFont typeface="+mj-lt"/>
              <a:buAutoNum type="arabicPeriod"/>
            </a:pPr>
            <a:r>
              <a:rPr lang="en-US" dirty="0"/>
              <a:t>File System Management</a:t>
            </a:r>
          </a:p>
          <a:p>
            <a:pPr marL="514350" indent="-514350">
              <a:buFont typeface="+mj-lt"/>
              <a:buAutoNum type="arabicPeriod"/>
            </a:pPr>
            <a:r>
              <a:rPr lang="en-US" dirty="0"/>
              <a:t>System Functions and Kernel Mode</a:t>
            </a:r>
          </a:p>
          <a:p>
            <a:pPr marL="514350" indent="-514350">
              <a:buFont typeface="+mj-lt"/>
              <a:buAutoNum type="arabicPeriod"/>
            </a:pPr>
            <a:r>
              <a:rPr lang="en-US" dirty="0"/>
              <a:t>User Interaction – (maybe)</a:t>
            </a:r>
          </a:p>
          <a:p>
            <a:pPr marL="514350" indent="-514350">
              <a:buFont typeface="+mj-lt"/>
              <a:buAutoNum type="arabicPeriod"/>
            </a:pPr>
            <a:r>
              <a:rPr lang="en-US" dirty="0">
                <a:solidFill>
                  <a:srgbClr val="C00000"/>
                </a:solidFill>
              </a:rPr>
              <a:t>Network Services</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349D79CF-C619-F546-9F55-4B414C7737DD}"/>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919E7804-0D97-9B41-824A-1D4A0CFCB13D}"/>
              </a:ext>
            </a:extLst>
          </p:cNvPr>
          <p:cNvSpPr>
            <a:spLocks noGrp="1"/>
          </p:cNvSpPr>
          <p:nvPr>
            <p:ph type="sldNum" sz="quarter" idx="12"/>
          </p:nvPr>
        </p:nvSpPr>
        <p:spPr/>
        <p:txBody>
          <a:bodyPr/>
          <a:lstStyle/>
          <a:p>
            <a:fld id="{FCFF2910-D1F1-314D-A8F2-476646A55ABA}" type="slidenum">
              <a:rPr lang="en-US" smtClean="0"/>
              <a:pPr/>
              <a:t>11</a:t>
            </a:fld>
            <a:endParaRPr lang="en-US" dirty="0"/>
          </a:p>
        </p:txBody>
      </p:sp>
    </p:spTree>
    <p:extLst>
      <p:ext uri="{BB962C8B-B14F-4D97-AF65-F5344CB8AC3E}">
        <p14:creationId xmlns:p14="http://schemas.microsoft.com/office/powerpoint/2010/main" val="1568307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A1630-78EC-8741-9186-C768D0B60D77}"/>
              </a:ext>
            </a:extLst>
          </p:cNvPr>
          <p:cNvSpPr>
            <a:spLocks noGrp="1"/>
          </p:cNvSpPr>
          <p:nvPr>
            <p:ph type="title"/>
          </p:nvPr>
        </p:nvSpPr>
        <p:spPr/>
        <p:txBody>
          <a:bodyPr/>
          <a:lstStyle/>
          <a:p>
            <a:r>
              <a:rPr lang="en-US" dirty="0"/>
              <a:t>File Transfer Protocol (FTP)  - Abhay Bhushan</a:t>
            </a:r>
          </a:p>
        </p:txBody>
      </p:sp>
      <p:sp>
        <p:nvSpPr>
          <p:cNvPr id="3" name="Content Placeholder 2">
            <a:extLst>
              <a:ext uri="{FF2B5EF4-FFF2-40B4-BE49-F238E27FC236}">
                <a16:creationId xmlns:a16="http://schemas.microsoft.com/office/drawing/2014/main" id="{1E1846E7-A983-1E47-9ECA-B0938D1DC3B1}"/>
              </a:ext>
            </a:extLst>
          </p:cNvPr>
          <p:cNvSpPr>
            <a:spLocks noGrp="1"/>
          </p:cNvSpPr>
          <p:nvPr>
            <p:ph idx="1"/>
          </p:nvPr>
        </p:nvSpPr>
        <p:spPr>
          <a:xfrm>
            <a:off x="838199" y="1257740"/>
            <a:ext cx="7298803" cy="4831298"/>
          </a:xfrm>
        </p:spPr>
        <p:txBody>
          <a:bodyPr>
            <a:normAutofit/>
          </a:bodyPr>
          <a:lstStyle/>
          <a:p>
            <a:r>
              <a:rPr lang="en-US" dirty="0"/>
              <a:t>One of the earliest client/server applications (early 1970s by Abhay Bhushan)</a:t>
            </a:r>
          </a:p>
          <a:p>
            <a:r>
              <a:rPr lang="en-US" dirty="0"/>
              <a:t>A graduate of the first class (1960–65) from the Indian Institute of Technology Kanpur </a:t>
            </a:r>
          </a:p>
          <a:p>
            <a:r>
              <a:rPr lang="en-US" dirty="0"/>
              <a:t>Masters in EE from MIT</a:t>
            </a:r>
          </a:p>
          <a:p>
            <a:r>
              <a:rPr lang="en-US" dirty="0"/>
              <a:t>Drafted RFC 114 – FTP</a:t>
            </a:r>
          </a:p>
          <a:p>
            <a:r>
              <a:rPr lang="en-US" dirty="0"/>
              <a:t>Contributed to the development of the ARPAnet and email protocols</a:t>
            </a:r>
          </a:p>
          <a:p>
            <a:endParaRPr lang="en-US" dirty="0"/>
          </a:p>
        </p:txBody>
      </p:sp>
      <p:sp>
        <p:nvSpPr>
          <p:cNvPr id="4" name="Date Placeholder 3">
            <a:extLst>
              <a:ext uri="{FF2B5EF4-FFF2-40B4-BE49-F238E27FC236}">
                <a16:creationId xmlns:a16="http://schemas.microsoft.com/office/drawing/2014/main" id="{0B586866-ECEF-0C48-848C-E9B526154CDF}"/>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5C2E32B6-16ED-0142-896C-9CA869188201}"/>
              </a:ext>
            </a:extLst>
          </p:cNvPr>
          <p:cNvSpPr>
            <a:spLocks noGrp="1"/>
          </p:cNvSpPr>
          <p:nvPr>
            <p:ph type="sldNum" sz="quarter" idx="12"/>
          </p:nvPr>
        </p:nvSpPr>
        <p:spPr/>
        <p:txBody>
          <a:bodyPr/>
          <a:lstStyle/>
          <a:p>
            <a:fld id="{FCFF2910-D1F1-314D-A8F2-476646A55ABA}" type="slidenum">
              <a:rPr lang="en-US" smtClean="0"/>
              <a:pPr/>
              <a:t>12</a:t>
            </a:fld>
            <a:endParaRPr lang="en-US" dirty="0"/>
          </a:p>
        </p:txBody>
      </p:sp>
      <p:pic>
        <p:nvPicPr>
          <p:cNvPr id="1026" name="Picture 2">
            <a:extLst>
              <a:ext uri="{FF2B5EF4-FFF2-40B4-BE49-F238E27FC236}">
                <a16:creationId xmlns:a16="http://schemas.microsoft.com/office/drawing/2014/main" id="{A108E192-9A57-B443-8E7A-81CB28573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2405" y="1258683"/>
            <a:ext cx="3299590" cy="412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507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A1630-78EC-8741-9186-C768D0B60D77}"/>
              </a:ext>
            </a:extLst>
          </p:cNvPr>
          <p:cNvSpPr>
            <a:spLocks noGrp="1"/>
          </p:cNvSpPr>
          <p:nvPr>
            <p:ph type="title"/>
          </p:nvPr>
        </p:nvSpPr>
        <p:spPr/>
        <p:txBody>
          <a:bodyPr/>
          <a:lstStyle/>
          <a:p>
            <a:r>
              <a:rPr lang="en-US" dirty="0"/>
              <a:t>File Transfer Protocol (FTP)</a:t>
            </a:r>
          </a:p>
        </p:txBody>
      </p:sp>
      <p:sp>
        <p:nvSpPr>
          <p:cNvPr id="3" name="Content Placeholder 2">
            <a:extLst>
              <a:ext uri="{FF2B5EF4-FFF2-40B4-BE49-F238E27FC236}">
                <a16:creationId xmlns:a16="http://schemas.microsoft.com/office/drawing/2014/main" id="{1E1846E7-A983-1E47-9ECA-B0938D1DC3B1}"/>
              </a:ext>
            </a:extLst>
          </p:cNvPr>
          <p:cNvSpPr>
            <a:spLocks noGrp="1"/>
          </p:cNvSpPr>
          <p:nvPr>
            <p:ph idx="1"/>
          </p:nvPr>
        </p:nvSpPr>
        <p:spPr>
          <a:xfrm>
            <a:off x="838200" y="1257740"/>
            <a:ext cx="6916838" cy="4831298"/>
          </a:xfrm>
        </p:spPr>
        <p:txBody>
          <a:bodyPr/>
          <a:lstStyle/>
          <a:p>
            <a:r>
              <a:rPr lang="en-US" dirty="0"/>
              <a:t>Originally operated over dialup phone lines</a:t>
            </a:r>
          </a:p>
          <a:p>
            <a:r>
              <a:rPr lang="en-US" dirty="0"/>
              <a:t>An FTP client connects to an FTP server</a:t>
            </a:r>
          </a:p>
          <a:p>
            <a:r>
              <a:rPr lang="en-US" dirty="0"/>
              <a:t>Via the client, a user can:</a:t>
            </a:r>
          </a:p>
          <a:p>
            <a:pPr lvl="1"/>
            <a:r>
              <a:rPr lang="en-US" dirty="0"/>
              <a:t>Authenticate (login)</a:t>
            </a:r>
          </a:p>
          <a:p>
            <a:pPr lvl="1"/>
            <a:r>
              <a:rPr lang="en-US" dirty="0"/>
              <a:t>List files</a:t>
            </a:r>
          </a:p>
          <a:p>
            <a:pPr lvl="1"/>
            <a:r>
              <a:rPr lang="en-US" dirty="0"/>
              <a:t>Request (get) files or upload (put) files</a:t>
            </a:r>
          </a:p>
          <a:p>
            <a:pPr lvl="1"/>
            <a:r>
              <a:rPr lang="en-US" dirty="0"/>
              <a:t>Change directories</a:t>
            </a:r>
          </a:p>
          <a:p>
            <a:pPr lvl="1"/>
            <a:r>
              <a:rPr lang="en-US" dirty="0"/>
              <a:t>Rename files</a:t>
            </a:r>
          </a:p>
          <a:p>
            <a:pPr lvl="1"/>
            <a:r>
              <a:rPr lang="en-US" dirty="0"/>
              <a:t>Delete files</a:t>
            </a:r>
          </a:p>
          <a:p>
            <a:endParaRPr lang="en-US" dirty="0"/>
          </a:p>
        </p:txBody>
      </p:sp>
      <p:sp>
        <p:nvSpPr>
          <p:cNvPr id="4" name="Date Placeholder 3">
            <a:extLst>
              <a:ext uri="{FF2B5EF4-FFF2-40B4-BE49-F238E27FC236}">
                <a16:creationId xmlns:a16="http://schemas.microsoft.com/office/drawing/2014/main" id="{0B586866-ECEF-0C48-848C-E9B526154CDF}"/>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5C2E32B6-16ED-0142-896C-9CA869188201}"/>
              </a:ext>
            </a:extLst>
          </p:cNvPr>
          <p:cNvSpPr>
            <a:spLocks noGrp="1"/>
          </p:cNvSpPr>
          <p:nvPr>
            <p:ph type="sldNum" sz="quarter" idx="12"/>
          </p:nvPr>
        </p:nvSpPr>
        <p:spPr/>
        <p:txBody>
          <a:bodyPr/>
          <a:lstStyle/>
          <a:p>
            <a:fld id="{FCFF2910-D1F1-314D-A8F2-476646A55ABA}" type="slidenum">
              <a:rPr lang="en-US" smtClean="0"/>
              <a:pPr/>
              <a:t>13</a:t>
            </a:fld>
            <a:endParaRPr lang="en-US" dirty="0"/>
          </a:p>
        </p:txBody>
      </p:sp>
      <p:sp>
        <p:nvSpPr>
          <p:cNvPr id="6" name="Content Placeholder 2">
            <a:extLst>
              <a:ext uri="{FF2B5EF4-FFF2-40B4-BE49-F238E27FC236}">
                <a16:creationId xmlns:a16="http://schemas.microsoft.com/office/drawing/2014/main" id="{EA20F9AE-301E-BC49-86FD-84788CDEC06A}"/>
              </a:ext>
            </a:extLst>
          </p:cNvPr>
          <p:cNvSpPr txBox="1">
            <a:spLocks/>
          </p:cNvSpPr>
          <p:nvPr/>
        </p:nvSpPr>
        <p:spPr>
          <a:xfrm>
            <a:off x="7755038" y="2297635"/>
            <a:ext cx="3752127" cy="27515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FTP Clients</a:t>
            </a:r>
          </a:p>
          <a:p>
            <a:pPr lvl="1"/>
            <a:r>
              <a:rPr lang="en-US" dirty="0"/>
              <a:t>FileZilla</a:t>
            </a:r>
          </a:p>
          <a:p>
            <a:pPr lvl="1"/>
            <a:r>
              <a:rPr lang="en-US" dirty="0" err="1"/>
              <a:t>Cyberduck</a:t>
            </a:r>
            <a:endParaRPr lang="en-US" dirty="0"/>
          </a:p>
          <a:p>
            <a:pPr lvl="1"/>
            <a:r>
              <a:rPr lang="en-US" dirty="0"/>
              <a:t>Transmit</a:t>
            </a:r>
          </a:p>
          <a:p>
            <a:pPr lvl="1"/>
            <a:r>
              <a:rPr lang="en-US" dirty="0"/>
              <a:t>WinSCP</a:t>
            </a:r>
          </a:p>
          <a:p>
            <a:pPr lvl="1"/>
            <a:r>
              <a:rPr lang="en-US" i="1" dirty="0"/>
              <a:t>many others</a:t>
            </a:r>
            <a:endParaRPr lang="en-US" dirty="0"/>
          </a:p>
          <a:p>
            <a:endParaRPr lang="en-US" dirty="0"/>
          </a:p>
        </p:txBody>
      </p:sp>
    </p:spTree>
    <p:extLst>
      <p:ext uri="{BB962C8B-B14F-4D97-AF65-F5344CB8AC3E}">
        <p14:creationId xmlns:p14="http://schemas.microsoft.com/office/powerpoint/2010/main" val="3064218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947D5-96CD-0D4B-831F-F150B186080D}"/>
              </a:ext>
            </a:extLst>
          </p:cNvPr>
          <p:cNvSpPr>
            <a:spLocks noGrp="1"/>
          </p:cNvSpPr>
          <p:nvPr>
            <p:ph type="title"/>
          </p:nvPr>
        </p:nvSpPr>
        <p:spPr/>
        <p:txBody>
          <a:bodyPr/>
          <a:lstStyle/>
          <a:p>
            <a:r>
              <a:rPr lang="en-US" dirty="0"/>
              <a:t>FTP</a:t>
            </a:r>
          </a:p>
        </p:txBody>
      </p:sp>
      <p:sp>
        <p:nvSpPr>
          <p:cNvPr id="3" name="Content Placeholder 2">
            <a:extLst>
              <a:ext uri="{FF2B5EF4-FFF2-40B4-BE49-F238E27FC236}">
                <a16:creationId xmlns:a16="http://schemas.microsoft.com/office/drawing/2014/main" id="{52E80752-D3AE-544C-843A-80F2414E0BB4}"/>
              </a:ext>
            </a:extLst>
          </p:cNvPr>
          <p:cNvSpPr>
            <a:spLocks noGrp="1"/>
          </p:cNvSpPr>
          <p:nvPr>
            <p:ph idx="1"/>
          </p:nvPr>
        </p:nvSpPr>
        <p:spPr/>
        <p:txBody>
          <a:bodyPr/>
          <a:lstStyle/>
          <a:p>
            <a:r>
              <a:rPr lang="en-US" dirty="0"/>
              <a:t>The FTP client program is started by the user only when needed</a:t>
            </a:r>
          </a:p>
          <a:p>
            <a:r>
              <a:rPr lang="en-US" dirty="0"/>
              <a:t>The FTP server program is started by the system and continues to run </a:t>
            </a:r>
          </a:p>
        </p:txBody>
      </p:sp>
      <p:sp>
        <p:nvSpPr>
          <p:cNvPr id="4" name="Date Placeholder 3">
            <a:extLst>
              <a:ext uri="{FF2B5EF4-FFF2-40B4-BE49-F238E27FC236}">
                <a16:creationId xmlns:a16="http://schemas.microsoft.com/office/drawing/2014/main" id="{59DB502A-7431-6B4A-93D7-D2C0133D4439}"/>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5C9D7435-74F3-CF47-BD42-05C28E4DA848}"/>
              </a:ext>
            </a:extLst>
          </p:cNvPr>
          <p:cNvSpPr>
            <a:spLocks noGrp="1"/>
          </p:cNvSpPr>
          <p:nvPr>
            <p:ph type="sldNum" sz="quarter" idx="12"/>
          </p:nvPr>
        </p:nvSpPr>
        <p:spPr/>
        <p:txBody>
          <a:bodyPr/>
          <a:lstStyle/>
          <a:p>
            <a:fld id="{FCFF2910-D1F1-314D-A8F2-476646A55ABA}" type="slidenum">
              <a:rPr lang="en-US" smtClean="0"/>
              <a:pPr/>
              <a:t>14</a:t>
            </a:fld>
            <a:endParaRPr lang="en-US" dirty="0"/>
          </a:p>
        </p:txBody>
      </p:sp>
      <p:sp>
        <p:nvSpPr>
          <p:cNvPr id="6" name="Rectangle 5">
            <a:extLst>
              <a:ext uri="{FF2B5EF4-FFF2-40B4-BE49-F238E27FC236}">
                <a16:creationId xmlns:a16="http://schemas.microsoft.com/office/drawing/2014/main" id="{81AC0EEA-C85F-F744-84F0-DAC4247EA1F3}"/>
              </a:ext>
            </a:extLst>
          </p:cNvPr>
          <p:cNvSpPr/>
          <p:nvPr/>
        </p:nvSpPr>
        <p:spPr>
          <a:xfrm>
            <a:off x="1179576" y="3216537"/>
            <a:ext cx="3282696" cy="2670048"/>
          </a:xfrm>
          <a:prstGeom prst="rect">
            <a:avLst/>
          </a:prstGeom>
          <a:solidFill>
            <a:schemeClr val="bg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CD705B-2001-F643-B8FB-7BEEDDB45D3E}"/>
              </a:ext>
            </a:extLst>
          </p:cNvPr>
          <p:cNvSpPr txBox="1"/>
          <p:nvPr/>
        </p:nvSpPr>
        <p:spPr>
          <a:xfrm>
            <a:off x="1179576" y="2791968"/>
            <a:ext cx="3282695" cy="369332"/>
          </a:xfrm>
          <a:prstGeom prst="rect">
            <a:avLst/>
          </a:prstGeom>
          <a:noFill/>
        </p:spPr>
        <p:txBody>
          <a:bodyPr wrap="square" rtlCol="0">
            <a:spAutoFit/>
          </a:bodyPr>
          <a:lstStyle/>
          <a:p>
            <a:pPr algn="ctr"/>
            <a:r>
              <a:rPr lang="en-US" b="1" dirty="0"/>
              <a:t>Local Computer</a:t>
            </a:r>
          </a:p>
        </p:txBody>
      </p:sp>
      <p:sp>
        <p:nvSpPr>
          <p:cNvPr id="8" name="Rectangle 7">
            <a:extLst>
              <a:ext uri="{FF2B5EF4-FFF2-40B4-BE49-F238E27FC236}">
                <a16:creationId xmlns:a16="http://schemas.microsoft.com/office/drawing/2014/main" id="{CD7D46F1-E4FF-824A-B778-499F303E67CD}"/>
              </a:ext>
            </a:extLst>
          </p:cNvPr>
          <p:cNvSpPr/>
          <p:nvPr/>
        </p:nvSpPr>
        <p:spPr>
          <a:xfrm>
            <a:off x="7501128" y="3216537"/>
            <a:ext cx="3282696" cy="2670048"/>
          </a:xfrm>
          <a:prstGeom prst="rect">
            <a:avLst/>
          </a:prstGeom>
          <a:solidFill>
            <a:schemeClr val="bg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5F5A0F7-A4FB-3B4F-9922-72F3EF46BC5F}"/>
              </a:ext>
            </a:extLst>
          </p:cNvPr>
          <p:cNvSpPr txBox="1"/>
          <p:nvPr/>
        </p:nvSpPr>
        <p:spPr>
          <a:xfrm>
            <a:off x="7501128" y="2791968"/>
            <a:ext cx="3282695" cy="369332"/>
          </a:xfrm>
          <a:prstGeom prst="rect">
            <a:avLst/>
          </a:prstGeom>
          <a:noFill/>
        </p:spPr>
        <p:txBody>
          <a:bodyPr wrap="square" rtlCol="0">
            <a:spAutoFit/>
          </a:bodyPr>
          <a:lstStyle/>
          <a:p>
            <a:pPr algn="ctr"/>
            <a:r>
              <a:rPr lang="en-US" b="1" dirty="0"/>
              <a:t>Remote Computer</a:t>
            </a:r>
          </a:p>
        </p:txBody>
      </p:sp>
      <p:sp>
        <p:nvSpPr>
          <p:cNvPr id="10" name="TextBox 9">
            <a:extLst>
              <a:ext uri="{FF2B5EF4-FFF2-40B4-BE49-F238E27FC236}">
                <a16:creationId xmlns:a16="http://schemas.microsoft.com/office/drawing/2014/main" id="{D4ED76DA-09BD-3D41-9135-19CE2300B6D8}"/>
              </a:ext>
            </a:extLst>
          </p:cNvPr>
          <p:cNvSpPr txBox="1"/>
          <p:nvPr/>
        </p:nvSpPr>
        <p:spPr>
          <a:xfrm>
            <a:off x="7644383" y="3378851"/>
            <a:ext cx="3011425" cy="646331"/>
          </a:xfrm>
          <a:prstGeom prst="rect">
            <a:avLst/>
          </a:prstGeom>
          <a:solidFill>
            <a:schemeClr val="bg1"/>
          </a:solidFill>
          <a:ln w="28575">
            <a:solidFill>
              <a:schemeClr val="tx1"/>
            </a:solidFill>
          </a:ln>
        </p:spPr>
        <p:txBody>
          <a:bodyPr wrap="square" rtlCol="0">
            <a:spAutoFit/>
          </a:bodyPr>
          <a:lstStyle/>
          <a:p>
            <a:pPr algn="ctr"/>
            <a:r>
              <a:rPr lang="en-US" dirty="0"/>
              <a:t>FTP Server</a:t>
            </a:r>
          </a:p>
          <a:p>
            <a:pPr algn="ctr"/>
            <a:endParaRPr lang="en-US" dirty="0"/>
          </a:p>
        </p:txBody>
      </p:sp>
      <p:sp>
        <p:nvSpPr>
          <p:cNvPr id="11" name="TextBox 10">
            <a:extLst>
              <a:ext uri="{FF2B5EF4-FFF2-40B4-BE49-F238E27FC236}">
                <a16:creationId xmlns:a16="http://schemas.microsoft.com/office/drawing/2014/main" id="{80AAE2C2-5FCF-3D43-A28D-A2AA5393CC34}"/>
              </a:ext>
            </a:extLst>
          </p:cNvPr>
          <p:cNvSpPr txBox="1"/>
          <p:nvPr/>
        </p:nvSpPr>
        <p:spPr>
          <a:xfrm>
            <a:off x="1315210" y="3378851"/>
            <a:ext cx="3011425" cy="646331"/>
          </a:xfrm>
          <a:prstGeom prst="rect">
            <a:avLst/>
          </a:prstGeom>
          <a:solidFill>
            <a:schemeClr val="bg1"/>
          </a:solidFill>
          <a:ln w="28575">
            <a:solidFill>
              <a:schemeClr val="tx1"/>
            </a:solidFill>
          </a:ln>
        </p:spPr>
        <p:txBody>
          <a:bodyPr wrap="square" rtlCol="0">
            <a:spAutoFit/>
          </a:bodyPr>
          <a:lstStyle/>
          <a:p>
            <a:pPr algn="ctr"/>
            <a:r>
              <a:rPr lang="en-US" dirty="0"/>
              <a:t>FTP Client</a:t>
            </a:r>
          </a:p>
          <a:p>
            <a:pPr algn="ctr"/>
            <a:r>
              <a:rPr lang="en-US" dirty="0"/>
              <a:t>User Interface</a:t>
            </a:r>
          </a:p>
        </p:txBody>
      </p:sp>
      <p:cxnSp>
        <p:nvCxnSpPr>
          <p:cNvPr id="22" name="Elbow Connector 21">
            <a:extLst>
              <a:ext uri="{FF2B5EF4-FFF2-40B4-BE49-F238E27FC236}">
                <a16:creationId xmlns:a16="http://schemas.microsoft.com/office/drawing/2014/main" id="{1823F8C8-6BDB-F14D-AFDC-AF0313808040}"/>
              </a:ext>
            </a:extLst>
          </p:cNvPr>
          <p:cNvCxnSpPr>
            <a:cxnSpLocks/>
          </p:cNvCxnSpPr>
          <p:nvPr/>
        </p:nvCxnSpPr>
        <p:spPr>
          <a:xfrm flipV="1">
            <a:off x="4326635" y="3584476"/>
            <a:ext cx="3317748" cy="216981"/>
          </a:xfrm>
          <a:prstGeom prst="bentConnector3">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DB6359A-DF28-E349-B63D-A7A834F54324}"/>
              </a:ext>
            </a:extLst>
          </p:cNvPr>
          <p:cNvSpPr txBox="1"/>
          <p:nvPr/>
        </p:nvSpPr>
        <p:spPr>
          <a:xfrm>
            <a:off x="5145189" y="3966379"/>
            <a:ext cx="1673022" cy="646331"/>
          </a:xfrm>
          <a:prstGeom prst="rect">
            <a:avLst/>
          </a:prstGeom>
          <a:noFill/>
        </p:spPr>
        <p:txBody>
          <a:bodyPr wrap="none" rtlCol="0">
            <a:spAutoFit/>
          </a:bodyPr>
          <a:lstStyle/>
          <a:p>
            <a:pPr algn="ctr"/>
            <a:r>
              <a:rPr lang="en-US" dirty="0">
                <a:solidFill>
                  <a:srgbClr val="C00000"/>
                </a:solidFill>
              </a:rPr>
              <a:t>Network</a:t>
            </a:r>
          </a:p>
          <a:p>
            <a:pPr algn="ctr"/>
            <a:r>
              <a:rPr lang="en-US" dirty="0">
                <a:solidFill>
                  <a:srgbClr val="C00000"/>
                </a:solidFill>
              </a:rPr>
              <a:t>Communication</a:t>
            </a:r>
          </a:p>
        </p:txBody>
      </p:sp>
      <p:sp>
        <p:nvSpPr>
          <p:cNvPr id="24" name="TextBox 23">
            <a:extLst>
              <a:ext uri="{FF2B5EF4-FFF2-40B4-BE49-F238E27FC236}">
                <a16:creationId xmlns:a16="http://schemas.microsoft.com/office/drawing/2014/main" id="{113C3AD3-D4F5-4545-B427-E7C49075E2A6}"/>
              </a:ext>
            </a:extLst>
          </p:cNvPr>
          <p:cNvSpPr txBox="1"/>
          <p:nvPr/>
        </p:nvSpPr>
        <p:spPr>
          <a:xfrm>
            <a:off x="1315210" y="4029823"/>
            <a:ext cx="3011425" cy="369332"/>
          </a:xfrm>
          <a:prstGeom prst="rect">
            <a:avLst/>
          </a:prstGeom>
          <a:solidFill>
            <a:schemeClr val="bg1"/>
          </a:solidFill>
          <a:ln w="28575">
            <a:solidFill>
              <a:schemeClr val="tx1"/>
            </a:solidFill>
          </a:ln>
        </p:spPr>
        <p:txBody>
          <a:bodyPr wrap="square" rtlCol="0">
            <a:spAutoFit/>
          </a:bodyPr>
          <a:lstStyle/>
          <a:p>
            <a:pPr algn="ctr"/>
            <a:r>
              <a:rPr lang="en-US" dirty="0"/>
              <a:t>Local File System</a:t>
            </a:r>
          </a:p>
        </p:txBody>
      </p:sp>
      <p:sp>
        <p:nvSpPr>
          <p:cNvPr id="25" name="TextBox 24">
            <a:extLst>
              <a:ext uri="{FF2B5EF4-FFF2-40B4-BE49-F238E27FC236}">
                <a16:creationId xmlns:a16="http://schemas.microsoft.com/office/drawing/2014/main" id="{4A887314-BE19-CB4C-9067-D44A0DAD6983}"/>
              </a:ext>
            </a:extLst>
          </p:cNvPr>
          <p:cNvSpPr txBox="1"/>
          <p:nvPr/>
        </p:nvSpPr>
        <p:spPr>
          <a:xfrm>
            <a:off x="7644383" y="4019008"/>
            <a:ext cx="3011425" cy="646331"/>
          </a:xfrm>
          <a:prstGeom prst="rect">
            <a:avLst/>
          </a:prstGeom>
          <a:solidFill>
            <a:schemeClr val="bg1"/>
          </a:solidFill>
          <a:ln w="28575">
            <a:solidFill>
              <a:schemeClr val="tx1"/>
            </a:solidFill>
          </a:ln>
        </p:spPr>
        <p:txBody>
          <a:bodyPr wrap="square" rtlCol="0">
            <a:spAutoFit/>
          </a:bodyPr>
          <a:lstStyle/>
          <a:p>
            <a:pPr algn="ctr"/>
            <a:r>
              <a:rPr lang="en-US" dirty="0"/>
              <a:t>Remote File System</a:t>
            </a:r>
          </a:p>
          <a:p>
            <a:pPr algn="ctr"/>
            <a:endParaRPr lang="en-US" dirty="0"/>
          </a:p>
        </p:txBody>
      </p:sp>
    </p:spTree>
    <p:extLst>
      <p:ext uri="{BB962C8B-B14F-4D97-AF65-F5344CB8AC3E}">
        <p14:creationId xmlns:p14="http://schemas.microsoft.com/office/powerpoint/2010/main" val="2320993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A360D-EB2E-F24A-BA3E-3B610730169B}"/>
              </a:ext>
            </a:extLst>
          </p:cNvPr>
          <p:cNvSpPr>
            <a:spLocks noGrp="1"/>
          </p:cNvSpPr>
          <p:nvPr>
            <p:ph type="title"/>
          </p:nvPr>
        </p:nvSpPr>
        <p:spPr/>
        <p:txBody>
          <a:bodyPr/>
          <a:lstStyle/>
          <a:p>
            <a:r>
              <a:rPr lang="en-US" dirty="0"/>
              <a:t>Database Management Systems</a:t>
            </a:r>
          </a:p>
        </p:txBody>
      </p:sp>
      <p:sp>
        <p:nvSpPr>
          <p:cNvPr id="3" name="Content Placeholder 2">
            <a:extLst>
              <a:ext uri="{FF2B5EF4-FFF2-40B4-BE49-F238E27FC236}">
                <a16:creationId xmlns:a16="http://schemas.microsoft.com/office/drawing/2014/main" id="{37D5D006-597C-B045-B20F-7E306301798B}"/>
              </a:ext>
            </a:extLst>
          </p:cNvPr>
          <p:cNvSpPr>
            <a:spLocks noGrp="1"/>
          </p:cNvSpPr>
          <p:nvPr>
            <p:ph idx="1"/>
          </p:nvPr>
        </p:nvSpPr>
        <p:spPr/>
        <p:txBody>
          <a:bodyPr/>
          <a:lstStyle/>
          <a:p>
            <a:r>
              <a:rPr lang="en-US" dirty="0"/>
              <a:t>A Database Management System (DBMS) allows information to be organized in a structured way, and used by one or more application programs.</a:t>
            </a:r>
          </a:p>
        </p:txBody>
      </p:sp>
      <p:sp>
        <p:nvSpPr>
          <p:cNvPr id="4" name="Date Placeholder 3">
            <a:extLst>
              <a:ext uri="{FF2B5EF4-FFF2-40B4-BE49-F238E27FC236}">
                <a16:creationId xmlns:a16="http://schemas.microsoft.com/office/drawing/2014/main" id="{D8D1F7A1-9502-454D-9C44-EAF0799A5152}"/>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B3B4FFC1-E195-2D45-A527-DD3A13AB2237}"/>
              </a:ext>
            </a:extLst>
          </p:cNvPr>
          <p:cNvSpPr>
            <a:spLocks noGrp="1"/>
          </p:cNvSpPr>
          <p:nvPr>
            <p:ph type="sldNum" sz="quarter" idx="12"/>
          </p:nvPr>
        </p:nvSpPr>
        <p:spPr/>
        <p:txBody>
          <a:bodyPr/>
          <a:lstStyle/>
          <a:p>
            <a:fld id="{FCFF2910-D1F1-314D-A8F2-476646A55ABA}" type="slidenum">
              <a:rPr lang="en-US" smtClean="0"/>
              <a:pPr/>
              <a:t>15</a:t>
            </a:fld>
            <a:endParaRPr lang="en-US" dirty="0"/>
          </a:p>
        </p:txBody>
      </p:sp>
      <p:pic>
        <p:nvPicPr>
          <p:cNvPr id="7" name="Picture 6">
            <a:extLst>
              <a:ext uri="{FF2B5EF4-FFF2-40B4-BE49-F238E27FC236}">
                <a16:creationId xmlns:a16="http://schemas.microsoft.com/office/drawing/2014/main" id="{3FD3578F-E47D-B44C-B150-A15EF70B15DB}"/>
              </a:ext>
            </a:extLst>
          </p:cNvPr>
          <p:cNvPicPr>
            <a:picLocks noChangeAspect="1"/>
          </p:cNvPicPr>
          <p:nvPr/>
        </p:nvPicPr>
        <p:blipFill>
          <a:blip r:embed="rId3"/>
          <a:stretch>
            <a:fillRect/>
          </a:stretch>
        </p:blipFill>
        <p:spPr>
          <a:xfrm>
            <a:off x="3000461" y="2590495"/>
            <a:ext cx="5499100" cy="3479800"/>
          </a:xfrm>
          <a:prstGeom prst="rect">
            <a:avLst/>
          </a:prstGeom>
        </p:spPr>
      </p:pic>
    </p:spTree>
    <p:extLst>
      <p:ext uri="{BB962C8B-B14F-4D97-AF65-F5344CB8AC3E}">
        <p14:creationId xmlns:p14="http://schemas.microsoft.com/office/powerpoint/2010/main" val="2955779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DA76E-1B2A-B341-88D8-3504316342C4}"/>
              </a:ext>
            </a:extLst>
          </p:cNvPr>
          <p:cNvSpPr>
            <a:spLocks noGrp="1"/>
          </p:cNvSpPr>
          <p:nvPr>
            <p:ph type="title"/>
          </p:nvPr>
        </p:nvSpPr>
        <p:spPr/>
        <p:txBody>
          <a:bodyPr/>
          <a:lstStyle/>
          <a:p>
            <a:r>
              <a:rPr lang="en-US" dirty="0"/>
              <a:t>A Single Computer DBMS</a:t>
            </a:r>
          </a:p>
        </p:txBody>
      </p:sp>
      <p:sp>
        <p:nvSpPr>
          <p:cNvPr id="3" name="Content Placeholder 2">
            <a:extLst>
              <a:ext uri="{FF2B5EF4-FFF2-40B4-BE49-F238E27FC236}">
                <a16:creationId xmlns:a16="http://schemas.microsoft.com/office/drawing/2014/main" id="{53342407-8287-F840-8051-E60D99EE4C17}"/>
              </a:ext>
            </a:extLst>
          </p:cNvPr>
          <p:cNvSpPr>
            <a:spLocks noGrp="1"/>
          </p:cNvSpPr>
          <p:nvPr>
            <p:ph idx="1"/>
          </p:nvPr>
        </p:nvSpPr>
        <p:spPr>
          <a:xfrm>
            <a:off x="838200" y="1238996"/>
            <a:ext cx="10515600" cy="736108"/>
          </a:xfrm>
        </p:spPr>
        <p:txBody>
          <a:bodyPr/>
          <a:lstStyle/>
          <a:p>
            <a:r>
              <a:rPr lang="en-US" dirty="0"/>
              <a:t>The DBMS is simply a library</a:t>
            </a:r>
          </a:p>
        </p:txBody>
      </p:sp>
      <p:sp>
        <p:nvSpPr>
          <p:cNvPr id="4" name="Date Placeholder 3">
            <a:extLst>
              <a:ext uri="{FF2B5EF4-FFF2-40B4-BE49-F238E27FC236}">
                <a16:creationId xmlns:a16="http://schemas.microsoft.com/office/drawing/2014/main" id="{B67B964C-F4F1-0242-B8E2-371427FF103F}"/>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67DE51E4-DBD0-5949-A81D-581336E600F7}"/>
              </a:ext>
            </a:extLst>
          </p:cNvPr>
          <p:cNvSpPr>
            <a:spLocks noGrp="1"/>
          </p:cNvSpPr>
          <p:nvPr>
            <p:ph type="sldNum" sz="quarter" idx="12"/>
          </p:nvPr>
        </p:nvSpPr>
        <p:spPr/>
        <p:txBody>
          <a:bodyPr/>
          <a:lstStyle/>
          <a:p>
            <a:fld id="{FCFF2910-D1F1-314D-A8F2-476646A55ABA}" type="slidenum">
              <a:rPr lang="en-US" smtClean="0"/>
              <a:pPr/>
              <a:t>16</a:t>
            </a:fld>
            <a:endParaRPr lang="en-US" dirty="0"/>
          </a:p>
        </p:txBody>
      </p:sp>
      <p:sp>
        <p:nvSpPr>
          <p:cNvPr id="6" name="Rectangle 5">
            <a:extLst>
              <a:ext uri="{FF2B5EF4-FFF2-40B4-BE49-F238E27FC236}">
                <a16:creationId xmlns:a16="http://schemas.microsoft.com/office/drawing/2014/main" id="{F128F5E6-0B4E-7F4F-A677-D8925630FB2E}"/>
              </a:ext>
            </a:extLst>
          </p:cNvPr>
          <p:cNvSpPr/>
          <p:nvPr/>
        </p:nvSpPr>
        <p:spPr>
          <a:xfrm>
            <a:off x="3678936" y="2046460"/>
            <a:ext cx="4376928" cy="21104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FB6870C-9A3C-E341-9A76-AD731697E730}"/>
              </a:ext>
            </a:extLst>
          </p:cNvPr>
          <p:cNvSpPr txBox="1"/>
          <p:nvPr/>
        </p:nvSpPr>
        <p:spPr>
          <a:xfrm>
            <a:off x="3841814" y="2064050"/>
            <a:ext cx="4051173" cy="2092881"/>
          </a:xfrm>
          <a:prstGeom prst="rect">
            <a:avLst/>
          </a:prstGeom>
          <a:noFill/>
        </p:spPr>
        <p:txBody>
          <a:bodyPr wrap="none" rtlCol="0">
            <a:spAutoFit/>
          </a:bodyPr>
          <a:lstStyle/>
          <a:p>
            <a:pPr algn="ctr">
              <a:spcAft>
                <a:spcPts val="300"/>
              </a:spcAft>
            </a:pPr>
            <a:r>
              <a:rPr lang="en-US" sz="2400" dirty="0"/>
              <a:t>Application Program</a:t>
            </a:r>
          </a:p>
          <a:p>
            <a:pPr algn="ctr">
              <a:spcAft>
                <a:spcPts val="300"/>
              </a:spcAft>
            </a:pPr>
            <a:r>
              <a:rPr lang="en-US" sz="2400" dirty="0"/>
              <a:t>Database Management System</a:t>
            </a:r>
          </a:p>
          <a:p>
            <a:pPr algn="ctr">
              <a:spcAft>
                <a:spcPts val="300"/>
              </a:spcAft>
            </a:pPr>
            <a:r>
              <a:rPr lang="en-US" sz="2400" dirty="0"/>
              <a:t>File System</a:t>
            </a:r>
          </a:p>
          <a:p>
            <a:pPr algn="ctr">
              <a:spcAft>
                <a:spcPts val="300"/>
              </a:spcAft>
            </a:pPr>
            <a:r>
              <a:rPr lang="en-US" sz="2400" dirty="0"/>
              <a:t>I/O System</a:t>
            </a:r>
          </a:p>
          <a:p>
            <a:pPr algn="ctr">
              <a:spcAft>
                <a:spcPts val="300"/>
              </a:spcAft>
            </a:pPr>
            <a:r>
              <a:rPr lang="en-US" sz="2400" dirty="0"/>
              <a:t>Hardware</a:t>
            </a:r>
          </a:p>
        </p:txBody>
      </p:sp>
      <p:cxnSp>
        <p:nvCxnSpPr>
          <p:cNvPr id="8" name="Straight Connector 7">
            <a:extLst>
              <a:ext uri="{FF2B5EF4-FFF2-40B4-BE49-F238E27FC236}">
                <a16:creationId xmlns:a16="http://schemas.microsoft.com/office/drawing/2014/main" id="{D7EFB781-C6C6-3B48-BFB3-5C10875247C8}"/>
              </a:ext>
            </a:extLst>
          </p:cNvPr>
          <p:cNvCxnSpPr/>
          <p:nvPr/>
        </p:nvCxnSpPr>
        <p:spPr>
          <a:xfrm>
            <a:off x="3678936" y="2514219"/>
            <a:ext cx="43769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03A56D-2BE5-8A43-8E27-EDFEED95DB54}"/>
              </a:ext>
            </a:extLst>
          </p:cNvPr>
          <p:cNvCxnSpPr/>
          <p:nvPr/>
        </p:nvCxnSpPr>
        <p:spPr>
          <a:xfrm>
            <a:off x="3678936" y="2910459"/>
            <a:ext cx="43769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2FABAF-05F5-F64C-A248-64A36E0AD922}"/>
              </a:ext>
            </a:extLst>
          </p:cNvPr>
          <p:cNvCxnSpPr/>
          <p:nvPr/>
        </p:nvCxnSpPr>
        <p:spPr>
          <a:xfrm>
            <a:off x="3678936" y="3306699"/>
            <a:ext cx="43769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0734BE-33EB-D048-A1B3-E8BB713C7D2D}"/>
              </a:ext>
            </a:extLst>
          </p:cNvPr>
          <p:cNvCxnSpPr/>
          <p:nvPr/>
        </p:nvCxnSpPr>
        <p:spPr>
          <a:xfrm>
            <a:off x="3678936" y="3715131"/>
            <a:ext cx="43769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079B029-F80D-C149-A7B3-9A5E872ED2C7}"/>
              </a:ext>
            </a:extLst>
          </p:cNvPr>
          <p:cNvSpPr txBox="1"/>
          <p:nvPr/>
        </p:nvSpPr>
        <p:spPr>
          <a:xfrm>
            <a:off x="9139619" y="2414044"/>
            <a:ext cx="1184107" cy="523220"/>
          </a:xfrm>
          <a:prstGeom prst="rect">
            <a:avLst/>
          </a:prstGeom>
          <a:noFill/>
        </p:spPr>
        <p:txBody>
          <a:bodyPr wrap="none" rtlCol="0">
            <a:spAutoFit/>
          </a:bodyPr>
          <a:lstStyle/>
          <a:p>
            <a:r>
              <a:rPr lang="en-US" sz="2800" dirty="0">
                <a:solidFill>
                  <a:srgbClr val="C00000"/>
                </a:solidFill>
              </a:rPr>
              <a:t>Library</a:t>
            </a:r>
          </a:p>
        </p:txBody>
      </p:sp>
      <p:cxnSp>
        <p:nvCxnSpPr>
          <p:cNvPr id="14" name="Straight Arrow Connector 13">
            <a:extLst>
              <a:ext uri="{FF2B5EF4-FFF2-40B4-BE49-F238E27FC236}">
                <a16:creationId xmlns:a16="http://schemas.microsoft.com/office/drawing/2014/main" id="{42036997-288E-9C4B-A7E6-603BAEE14443}"/>
              </a:ext>
            </a:extLst>
          </p:cNvPr>
          <p:cNvCxnSpPr>
            <a:cxnSpLocks/>
          </p:cNvCxnSpPr>
          <p:nvPr/>
        </p:nvCxnSpPr>
        <p:spPr>
          <a:xfrm flipH="1">
            <a:off x="8189978" y="2675654"/>
            <a:ext cx="783334" cy="658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7708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DA76E-1B2A-B341-88D8-3504316342C4}"/>
              </a:ext>
            </a:extLst>
          </p:cNvPr>
          <p:cNvSpPr>
            <a:spLocks noGrp="1"/>
          </p:cNvSpPr>
          <p:nvPr>
            <p:ph type="title"/>
          </p:nvPr>
        </p:nvSpPr>
        <p:spPr/>
        <p:txBody>
          <a:bodyPr/>
          <a:lstStyle/>
          <a:p>
            <a:r>
              <a:rPr lang="en-US" dirty="0"/>
              <a:t>A Networked DBMS</a:t>
            </a:r>
          </a:p>
        </p:txBody>
      </p:sp>
      <p:sp>
        <p:nvSpPr>
          <p:cNvPr id="3" name="Content Placeholder 2">
            <a:extLst>
              <a:ext uri="{FF2B5EF4-FFF2-40B4-BE49-F238E27FC236}">
                <a16:creationId xmlns:a16="http://schemas.microsoft.com/office/drawing/2014/main" id="{53342407-8287-F840-8051-E60D99EE4C17}"/>
              </a:ext>
            </a:extLst>
          </p:cNvPr>
          <p:cNvSpPr>
            <a:spLocks noGrp="1"/>
          </p:cNvSpPr>
          <p:nvPr>
            <p:ph idx="1"/>
          </p:nvPr>
        </p:nvSpPr>
        <p:spPr>
          <a:xfrm>
            <a:off x="838200" y="1238996"/>
            <a:ext cx="10515600" cy="4600972"/>
          </a:xfrm>
        </p:spPr>
        <p:txBody>
          <a:bodyPr>
            <a:normAutofit lnSpcReduction="10000"/>
          </a:bodyPr>
          <a:lstStyle/>
          <a:p>
            <a:r>
              <a:rPr lang="en-US" dirty="0"/>
              <a:t>The DBMS consists of a library, and a </a:t>
            </a:r>
            <a:r>
              <a:rPr lang="en-US" i="1" dirty="0"/>
              <a:t>server</a:t>
            </a:r>
          </a:p>
          <a:p>
            <a:endParaRPr lang="en-US" i="1" dirty="0"/>
          </a:p>
          <a:p>
            <a:endParaRPr lang="en-US" i="1" dirty="0"/>
          </a:p>
          <a:p>
            <a:endParaRPr lang="en-US" i="1" dirty="0"/>
          </a:p>
          <a:p>
            <a:endParaRPr lang="en-US" i="1" dirty="0"/>
          </a:p>
          <a:p>
            <a:endParaRPr lang="en-US" i="1" dirty="0"/>
          </a:p>
          <a:p>
            <a:endParaRPr lang="en-US" i="1" dirty="0"/>
          </a:p>
          <a:p>
            <a:r>
              <a:rPr lang="en-US" dirty="0"/>
              <a:t>The application and the database server may actually run on the same computer, but still use a network protocol to communicate (localhost)</a:t>
            </a:r>
          </a:p>
        </p:txBody>
      </p:sp>
      <p:sp>
        <p:nvSpPr>
          <p:cNvPr id="4" name="Date Placeholder 3">
            <a:extLst>
              <a:ext uri="{FF2B5EF4-FFF2-40B4-BE49-F238E27FC236}">
                <a16:creationId xmlns:a16="http://schemas.microsoft.com/office/drawing/2014/main" id="{B67B964C-F4F1-0242-B8E2-371427FF103F}"/>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67DE51E4-DBD0-5949-A81D-581336E600F7}"/>
              </a:ext>
            </a:extLst>
          </p:cNvPr>
          <p:cNvSpPr>
            <a:spLocks noGrp="1"/>
          </p:cNvSpPr>
          <p:nvPr>
            <p:ph type="sldNum" sz="quarter" idx="12"/>
          </p:nvPr>
        </p:nvSpPr>
        <p:spPr/>
        <p:txBody>
          <a:bodyPr/>
          <a:lstStyle/>
          <a:p>
            <a:fld id="{FCFF2910-D1F1-314D-A8F2-476646A55ABA}" type="slidenum">
              <a:rPr lang="en-US" smtClean="0"/>
              <a:pPr/>
              <a:t>17</a:t>
            </a:fld>
            <a:endParaRPr lang="en-US" dirty="0"/>
          </a:p>
        </p:txBody>
      </p:sp>
      <p:sp>
        <p:nvSpPr>
          <p:cNvPr id="6" name="Rectangle 5">
            <a:extLst>
              <a:ext uri="{FF2B5EF4-FFF2-40B4-BE49-F238E27FC236}">
                <a16:creationId xmlns:a16="http://schemas.microsoft.com/office/drawing/2014/main" id="{F128F5E6-0B4E-7F4F-A677-D8925630FB2E}"/>
              </a:ext>
            </a:extLst>
          </p:cNvPr>
          <p:cNvSpPr/>
          <p:nvPr/>
        </p:nvSpPr>
        <p:spPr>
          <a:xfrm>
            <a:off x="838200" y="2445658"/>
            <a:ext cx="4376928" cy="86399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FB6870C-9A3C-E341-9A76-AD731697E730}"/>
              </a:ext>
            </a:extLst>
          </p:cNvPr>
          <p:cNvSpPr txBox="1"/>
          <p:nvPr/>
        </p:nvSpPr>
        <p:spPr>
          <a:xfrm>
            <a:off x="1015986" y="2463248"/>
            <a:ext cx="4021357" cy="1277273"/>
          </a:xfrm>
          <a:prstGeom prst="rect">
            <a:avLst/>
          </a:prstGeom>
          <a:noFill/>
        </p:spPr>
        <p:txBody>
          <a:bodyPr wrap="none" rtlCol="0">
            <a:spAutoFit/>
          </a:bodyPr>
          <a:lstStyle/>
          <a:p>
            <a:pPr algn="ctr">
              <a:spcAft>
                <a:spcPts val="300"/>
              </a:spcAft>
            </a:pPr>
            <a:r>
              <a:rPr lang="en-US" sz="2400" dirty="0"/>
              <a:t>Application Program</a:t>
            </a:r>
          </a:p>
          <a:p>
            <a:pPr algn="ctr">
              <a:spcAft>
                <a:spcPts val="300"/>
              </a:spcAft>
            </a:pPr>
            <a:r>
              <a:rPr lang="en-US" sz="2400" dirty="0"/>
              <a:t>Database Management Library</a:t>
            </a:r>
          </a:p>
          <a:p>
            <a:pPr algn="ctr">
              <a:spcAft>
                <a:spcPts val="300"/>
              </a:spcAft>
            </a:pPr>
            <a:endParaRPr lang="en-US" sz="2400" dirty="0"/>
          </a:p>
        </p:txBody>
      </p:sp>
      <p:cxnSp>
        <p:nvCxnSpPr>
          <p:cNvPr id="8" name="Straight Connector 7">
            <a:extLst>
              <a:ext uri="{FF2B5EF4-FFF2-40B4-BE49-F238E27FC236}">
                <a16:creationId xmlns:a16="http://schemas.microsoft.com/office/drawing/2014/main" id="{D7EFB781-C6C6-3B48-BFB3-5C10875247C8}"/>
              </a:ext>
            </a:extLst>
          </p:cNvPr>
          <p:cNvCxnSpPr/>
          <p:nvPr/>
        </p:nvCxnSpPr>
        <p:spPr>
          <a:xfrm>
            <a:off x="838200" y="2913417"/>
            <a:ext cx="43769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CFBC6C6-74AE-C74B-BCDD-18C0ADAD0A4B}"/>
              </a:ext>
            </a:extLst>
          </p:cNvPr>
          <p:cNvSpPr/>
          <p:nvPr/>
        </p:nvSpPr>
        <p:spPr>
          <a:xfrm>
            <a:off x="6976872" y="2445658"/>
            <a:ext cx="4376928" cy="170266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73AF348-9298-F64B-B2F9-3F8263FAFFCD}"/>
              </a:ext>
            </a:extLst>
          </p:cNvPr>
          <p:cNvSpPr txBox="1"/>
          <p:nvPr/>
        </p:nvSpPr>
        <p:spPr>
          <a:xfrm>
            <a:off x="7182776" y="2463248"/>
            <a:ext cx="3965123" cy="1685077"/>
          </a:xfrm>
          <a:prstGeom prst="rect">
            <a:avLst/>
          </a:prstGeom>
          <a:noFill/>
        </p:spPr>
        <p:txBody>
          <a:bodyPr wrap="none" rtlCol="0">
            <a:spAutoFit/>
          </a:bodyPr>
          <a:lstStyle/>
          <a:p>
            <a:pPr algn="ctr">
              <a:spcAft>
                <a:spcPts val="300"/>
              </a:spcAft>
            </a:pPr>
            <a:r>
              <a:rPr lang="en-US" sz="2400" dirty="0"/>
              <a:t>Database Management Server</a:t>
            </a:r>
          </a:p>
          <a:p>
            <a:pPr algn="ctr">
              <a:spcAft>
                <a:spcPts val="300"/>
              </a:spcAft>
            </a:pPr>
            <a:r>
              <a:rPr lang="en-US" sz="2400" dirty="0"/>
              <a:t>File System</a:t>
            </a:r>
          </a:p>
          <a:p>
            <a:pPr algn="ctr">
              <a:spcAft>
                <a:spcPts val="300"/>
              </a:spcAft>
            </a:pPr>
            <a:r>
              <a:rPr lang="en-US" sz="2400" dirty="0"/>
              <a:t>I/O System</a:t>
            </a:r>
          </a:p>
          <a:p>
            <a:pPr algn="ctr">
              <a:spcAft>
                <a:spcPts val="300"/>
              </a:spcAft>
            </a:pPr>
            <a:r>
              <a:rPr lang="en-US" sz="2400" dirty="0"/>
              <a:t>Hardware</a:t>
            </a:r>
          </a:p>
        </p:txBody>
      </p:sp>
      <p:cxnSp>
        <p:nvCxnSpPr>
          <p:cNvPr id="17" name="Straight Connector 16">
            <a:extLst>
              <a:ext uri="{FF2B5EF4-FFF2-40B4-BE49-F238E27FC236}">
                <a16:creationId xmlns:a16="http://schemas.microsoft.com/office/drawing/2014/main" id="{883E7C4C-41DA-5E47-B45B-204295A9B89C}"/>
              </a:ext>
            </a:extLst>
          </p:cNvPr>
          <p:cNvCxnSpPr/>
          <p:nvPr/>
        </p:nvCxnSpPr>
        <p:spPr>
          <a:xfrm>
            <a:off x="6976872" y="2913417"/>
            <a:ext cx="43769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EE662F2-741B-F247-8F2B-FC0B89ADD52B}"/>
              </a:ext>
            </a:extLst>
          </p:cNvPr>
          <p:cNvCxnSpPr/>
          <p:nvPr/>
        </p:nvCxnSpPr>
        <p:spPr>
          <a:xfrm>
            <a:off x="6976872" y="3309657"/>
            <a:ext cx="43769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F29B95-4B56-6645-84D8-C67B67DA11EC}"/>
              </a:ext>
            </a:extLst>
          </p:cNvPr>
          <p:cNvCxnSpPr/>
          <p:nvPr/>
        </p:nvCxnSpPr>
        <p:spPr>
          <a:xfrm>
            <a:off x="6976872" y="3705897"/>
            <a:ext cx="43769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9B45264-BB8E-0D48-AB70-335C581999EE}"/>
              </a:ext>
            </a:extLst>
          </p:cNvPr>
          <p:cNvCxnSpPr>
            <a:cxnSpLocks/>
          </p:cNvCxnSpPr>
          <p:nvPr/>
        </p:nvCxnSpPr>
        <p:spPr>
          <a:xfrm flipV="1">
            <a:off x="5228692" y="2680958"/>
            <a:ext cx="1748180" cy="414528"/>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B8F7E05-818C-5B44-B7D9-F6A29D929AFE}"/>
              </a:ext>
            </a:extLst>
          </p:cNvPr>
          <p:cNvSpPr txBox="1"/>
          <p:nvPr/>
        </p:nvSpPr>
        <p:spPr>
          <a:xfrm rot="20759211">
            <a:off x="5170597" y="2188457"/>
            <a:ext cx="1673022" cy="646331"/>
          </a:xfrm>
          <a:prstGeom prst="rect">
            <a:avLst/>
          </a:prstGeom>
          <a:noFill/>
        </p:spPr>
        <p:txBody>
          <a:bodyPr wrap="none" rtlCol="0">
            <a:spAutoFit/>
          </a:bodyPr>
          <a:lstStyle/>
          <a:p>
            <a:pPr algn="ctr"/>
            <a:r>
              <a:rPr lang="en-US" dirty="0">
                <a:solidFill>
                  <a:srgbClr val="C00000"/>
                </a:solidFill>
              </a:rPr>
              <a:t>Network</a:t>
            </a:r>
          </a:p>
          <a:p>
            <a:pPr algn="ctr"/>
            <a:r>
              <a:rPr lang="en-US" dirty="0">
                <a:solidFill>
                  <a:srgbClr val="C00000"/>
                </a:solidFill>
              </a:rPr>
              <a:t>Communication</a:t>
            </a:r>
          </a:p>
        </p:txBody>
      </p:sp>
    </p:spTree>
    <p:extLst>
      <p:ext uri="{BB962C8B-B14F-4D97-AF65-F5344CB8AC3E}">
        <p14:creationId xmlns:p14="http://schemas.microsoft.com/office/powerpoint/2010/main" val="90797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F65B-FD00-8443-A74E-AC88B1C08A43}"/>
              </a:ext>
            </a:extLst>
          </p:cNvPr>
          <p:cNvSpPr>
            <a:spLocks noGrp="1"/>
          </p:cNvSpPr>
          <p:nvPr>
            <p:ph type="title"/>
          </p:nvPr>
        </p:nvSpPr>
        <p:spPr/>
        <p:txBody>
          <a:bodyPr/>
          <a:lstStyle/>
          <a:p>
            <a:r>
              <a:rPr lang="en-US" dirty="0"/>
              <a:t>Database Clients</a:t>
            </a:r>
          </a:p>
        </p:txBody>
      </p:sp>
      <p:sp>
        <p:nvSpPr>
          <p:cNvPr id="3" name="Content Placeholder 2">
            <a:extLst>
              <a:ext uri="{FF2B5EF4-FFF2-40B4-BE49-F238E27FC236}">
                <a16:creationId xmlns:a16="http://schemas.microsoft.com/office/drawing/2014/main" id="{AF6F5D4F-9CD3-F34B-B72E-9F51051B249C}"/>
              </a:ext>
            </a:extLst>
          </p:cNvPr>
          <p:cNvSpPr>
            <a:spLocks noGrp="1"/>
          </p:cNvSpPr>
          <p:nvPr>
            <p:ph idx="1"/>
          </p:nvPr>
        </p:nvSpPr>
        <p:spPr/>
        <p:txBody>
          <a:bodyPr/>
          <a:lstStyle/>
          <a:p>
            <a:r>
              <a:rPr lang="en-US" dirty="0"/>
              <a:t>Any application can be a client of a DBMS server</a:t>
            </a:r>
          </a:p>
          <a:p>
            <a:r>
              <a:rPr lang="en-US" dirty="0"/>
              <a:t>Database systems usually include a front-end interface that allows programmers to examine and update database contents</a:t>
            </a:r>
          </a:p>
          <a:p>
            <a:pPr lvl="1"/>
            <a:r>
              <a:rPr lang="en-US" dirty="0"/>
              <a:t>This “front end” is simply another client</a:t>
            </a:r>
          </a:p>
        </p:txBody>
      </p:sp>
      <p:sp>
        <p:nvSpPr>
          <p:cNvPr id="4" name="Date Placeholder 3">
            <a:extLst>
              <a:ext uri="{FF2B5EF4-FFF2-40B4-BE49-F238E27FC236}">
                <a16:creationId xmlns:a16="http://schemas.microsoft.com/office/drawing/2014/main" id="{744DB783-3312-3A4C-B9D2-9243A83FB326}"/>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70512252-129A-8841-92F0-B9F6E13403B4}"/>
              </a:ext>
            </a:extLst>
          </p:cNvPr>
          <p:cNvSpPr>
            <a:spLocks noGrp="1"/>
          </p:cNvSpPr>
          <p:nvPr>
            <p:ph type="sldNum" sz="quarter" idx="12"/>
          </p:nvPr>
        </p:nvSpPr>
        <p:spPr/>
        <p:txBody>
          <a:bodyPr/>
          <a:lstStyle/>
          <a:p>
            <a:fld id="{FCFF2910-D1F1-314D-A8F2-476646A55ABA}" type="slidenum">
              <a:rPr lang="en-US" smtClean="0"/>
              <a:pPr/>
              <a:t>18</a:t>
            </a:fld>
            <a:endParaRPr lang="en-US" dirty="0"/>
          </a:p>
        </p:txBody>
      </p:sp>
    </p:spTree>
    <p:extLst>
      <p:ext uri="{BB962C8B-B14F-4D97-AF65-F5344CB8AC3E}">
        <p14:creationId xmlns:p14="http://schemas.microsoft.com/office/powerpoint/2010/main" val="4162707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88998-5AF6-8641-A941-1501638BA461}"/>
              </a:ext>
            </a:extLst>
          </p:cNvPr>
          <p:cNvSpPr>
            <a:spLocks noGrp="1"/>
          </p:cNvSpPr>
          <p:nvPr>
            <p:ph type="title"/>
          </p:nvPr>
        </p:nvSpPr>
        <p:spPr/>
        <p:txBody>
          <a:bodyPr/>
          <a:lstStyle/>
          <a:p>
            <a:r>
              <a:rPr lang="en-US" dirty="0"/>
              <a:t>Is a DBMS System Software?</a:t>
            </a:r>
          </a:p>
        </p:txBody>
      </p:sp>
      <p:sp>
        <p:nvSpPr>
          <p:cNvPr id="3" name="Content Placeholder 2">
            <a:extLst>
              <a:ext uri="{FF2B5EF4-FFF2-40B4-BE49-F238E27FC236}">
                <a16:creationId xmlns:a16="http://schemas.microsoft.com/office/drawing/2014/main" id="{C6D39653-F1B7-7549-B91F-A47ABBA65167}"/>
              </a:ext>
            </a:extLst>
          </p:cNvPr>
          <p:cNvSpPr>
            <a:spLocks noGrp="1"/>
          </p:cNvSpPr>
          <p:nvPr>
            <p:ph idx="1"/>
          </p:nvPr>
        </p:nvSpPr>
        <p:spPr/>
        <p:txBody>
          <a:bodyPr/>
          <a:lstStyle/>
          <a:p>
            <a:r>
              <a:rPr lang="en-US" dirty="0"/>
              <a:t>NO:</a:t>
            </a:r>
          </a:p>
          <a:p>
            <a:pPr lvl="1"/>
            <a:r>
              <a:rPr lang="en-US" dirty="0"/>
              <a:t>Sits on top of the file system</a:t>
            </a:r>
          </a:p>
          <a:p>
            <a:pPr lvl="1"/>
            <a:r>
              <a:rPr lang="en-US" dirty="0"/>
              <a:t>Uses standard communication capabilities</a:t>
            </a:r>
          </a:p>
          <a:p>
            <a:r>
              <a:rPr lang="en-US" dirty="0"/>
              <a:t>YES:</a:t>
            </a:r>
          </a:p>
          <a:p>
            <a:pPr lvl="1"/>
            <a:r>
              <a:rPr lang="en-US" dirty="0"/>
              <a:t>The DBMS is optimized by taking advantage of specific knowledge of the I/O system and the hardware architecture</a:t>
            </a:r>
          </a:p>
          <a:p>
            <a:pPr lvl="1"/>
            <a:r>
              <a:rPr lang="en-US" dirty="0"/>
              <a:t>Database vendors work closely with system vendors</a:t>
            </a:r>
          </a:p>
        </p:txBody>
      </p:sp>
      <p:sp>
        <p:nvSpPr>
          <p:cNvPr id="4" name="Date Placeholder 3">
            <a:extLst>
              <a:ext uri="{FF2B5EF4-FFF2-40B4-BE49-F238E27FC236}">
                <a16:creationId xmlns:a16="http://schemas.microsoft.com/office/drawing/2014/main" id="{35118A61-5250-5242-A625-670DEED70EDE}"/>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2F4B87F0-FC43-1241-9537-80E697CB34A4}"/>
              </a:ext>
            </a:extLst>
          </p:cNvPr>
          <p:cNvSpPr>
            <a:spLocks noGrp="1"/>
          </p:cNvSpPr>
          <p:nvPr>
            <p:ph type="sldNum" sz="quarter" idx="12"/>
          </p:nvPr>
        </p:nvSpPr>
        <p:spPr/>
        <p:txBody>
          <a:bodyPr/>
          <a:lstStyle/>
          <a:p>
            <a:fld id="{FCFF2910-D1F1-314D-A8F2-476646A55ABA}" type="slidenum">
              <a:rPr lang="en-US" smtClean="0"/>
              <a:pPr/>
              <a:t>19</a:t>
            </a:fld>
            <a:endParaRPr lang="en-US" dirty="0"/>
          </a:p>
        </p:txBody>
      </p:sp>
    </p:spTree>
    <p:extLst>
      <p:ext uri="{BB962C8B-B14F-4D97-AF65-F5344CB8AC3E}">
        <p14:creationId xmlns:p14="http://schemas.microsoft.com/office/powerpoint/2010/main" val="2922408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C40D-A566-9141-8BE4-18AC4BC91076}"/>
              </a:ext>
            </a:extLst>
          </p:cNvPr>
          <p:cNvSpPr>
            <a:spLocks noGrp="1"/>
          </p:cNvSpPr>
          <p:nvPr>
            <p:ph type="title"/>
          </p:nvPr>
        </p:nvSpPr>
        <p:spPr/>
        <p:txBody>
          <a:bodyPr/>
          <a:lstStyle/>
          <a:p>
            <a:r>
              <a:rPr lang="en-US" dirty="0"/>
              <a:t>The Client / Server Model</a:t>
            </a:r>
          </a:p>
        </p:txBody>
      </p:sp>
      <p:sp>
        <p:nvSpPr>
          <p:cNvPr id="3" name="Content Placeholder 2">
            <a:extLst>
              <a:ext uri="{FF2B5EF4-FFF2-40B4-BE49-F238E27FC236}">
                <a16:creationId xmlns:a16="http://schemas.microsoft.com/office/drawing/2014/main" id="{905B2C35-8D20-6847-A46D-FAE1BD67192A}"/>
              </a:ext>
            </a:extLst>
          </p:cNvPr>
          <p:cNvSpPr>
            <a:spLocks noGrp="1"/>
          </p:cNvSpPr>
          <p:nvPr>
            <p:ph idx="1"/>
          </p:nvPr>
        </p:nvSpPr>
        <p:spPr/>
        <p:txBody>
          <a:bodyPr>
            <a:normAutofit lnSpcReduction="10000"/>
          </a:bodyPr>
          <a:lstStyle/>
          <a:p>
            <a:r>
              <a:rPr lang="en-US" dirty="0"/>
              <a:t>A </a:t>
            </a:r>
            <a:r>
              <a:rPr lang="en-US" i="1" dirty="0"/>
              <a:t>server</a:t>
            </a:r>
            <a:r>
              <a:rPr lang="en-US" dirty="0"/>
              <a:t> is a program that runs on a computer, providing a specific service to other program(s), called </a:t>
            </a:r>
            <a:r>
              <a:rPr lang="en-US" i="1" dirty="0"/>
              <a:t>clients</a:t>
            </a:r>
            <a:endParaRPr lang="en-US" dirty="0"/>
          </a:p>
          <a:p>
            <a:r>
              <a:rPr lang="en-US" dirty="0"/>
              <a:t>In the POSIX world, a server is often called a </a:t>
            </a:r>
            <a:r>
              <a:rPr lang="en-US" i="1" dirty="0"/>
              <a:t>daemon </a:t>
            </a:r>
            <a:r>
              <a:rPr lang="en-US" dirty="0"/>
              <a:t>(demon)</a:t>
            </a:r>
          </a:p>
          <a:p>
            <a:pPr lvl="1"/>
            <a:r>
              <a:rPr lang="en-US" dirty="0"/>
              <a:t>a long-running background process that answers requests for services</a:t>
            </a:r>
          </a:p>
          <a:p>
            <a:r>
              <a:rPr lang="en-US" i="1" dirty="0"/>
              <a:t>The server program may launch multiple processes, as needed</a:t>
            </a:r>
            <a:endParaRPr lang="en-US" dirty="0"/>
          </a:p>
          <a:p>
            <a:r>
              <a:rPr lang="en-US" dirty="0"/>
              <a:t>The software that makes up a server may - or may not - have system dependencies</a:t>
            </a:r>
          </a:p>
          <a:p>
            <a:r>
              <a:rPr lang="en-US" dirty="0"/>
              <a:t>Examples:  </a:t>
            </a:r>
          </a:p>
          <a:p>
            <a:pPr lvl="1"/>
            <a:r>
              <a:rPr lang="en-US" dirty="0"/>
              <a:t>Database Management System</a:t>
            </a:r>
          </a:p>
          <a:p>
            <a:pPr lvl="1"/>
            <a:r>
              <a:rPr lang="en-US" dirty="0"/>
              <a:t>FTP Server</a:t>
            </a:r>
          </a:p>
          <a:p>
            <a:pPr lvl="1"/>
            <a:r>
              <a:rPr lang="en-US" dirty="0"/>
              <a:t>Mail Server</a:t>
            </a:r>
          </a:p>
        </p:txBody>
      </p:sp>
      <p:sp>
        <p:nvSpPr>
          <p:cNvPr id="4" name="Date Placeholder 3">
            <a:extLst>
              <a:ext uri="{FF2B5EF4-FFF2-40B4-BE49-F238E27FC236}">
                <a16:creationId xmlns:a16="http://schemas.microsoft.com/office/drawing/2014/main" id="{0227D39C-0794-DB41-82A5-E7AD5B7223FA}"/>
              </a:ext>
            </a:extLst>
          </p:cNvPr>
          <p:cNvSpPr>
            <a:spLocks noGrp="1"/>
          </p:cNvSpPr>
          <p:nvPr>
            <p:ph type="dt" sz="half" idx="10"/>
          </p:nvPr>
        </p:nvSpPr>
        <p:spPr/>
        <p:txBody>
          <a:bodyPr/>
          <a:lstStyle/>
          <a:p>
            <a:r>
              <a:rPr lang="en-US" dirty="0"/>
              <a:t>CMPE 220</a:t>
            </a:r>
          </a:p>
        </p:txBody>
      </p:sp>
      <p:sp>
        <p:nvSpPr>
          <p:cNvPr id="5" name="Slide Number Placeholder 4">
            <a:extLst>
              <a:ext uri="{FF2B5EF4-FFF2-40B4-BE49-F238E27FC236}">
                <a16:creationId xmlns:a16="http://schemas.microsoft.com/office/drawing/2014/main" id="{493758A8-BD74-1F41-81C9-53FDC1E3C6D2}"/>
              </a:ext>
            </a:extLst>
          </p:cNvPr>
          <p:cNvSpPr>
            <a:spLocks noGrp="1"/>
          </p:cNvSpPr>
          <p:nvPr>
            <p:ph type="sldNum" sz="quarter" idx="12"/>
          </p:nvPr>
        </p:nvSpPr>
        <p:spPr/>
        <p:txBody>
          <a:bodyPr/>
          <a:lstStyle/>
          <a:p>
            <a:fld id="{FCFF2910-D1F1-314D-A8F2-476646A55ABA}" type="slidenum">
              <a:rPr lang="en-US" smtClean="0"/>
              <a:pPr/>
              <a:t>2</a:t>
            </a:fld>
            <a:endParaRPr lang="en-US" dirty="0"/>
          </a:p>
        </p:txBody>
      </p:sp>
      <p:sp>
        <p:nvSpPr>
          <p:cNvPr id="6" name="Rectangle 5">
            <a:extLst>
              <a:ext uri="{FF2B5EF4-FFF2-40B4-BE49-F238E27FC236}">
                <a16:creationId xmlns:a16="http://schemas.microsoft.com/office/drawing/2014/main" id="{F1A056BD-FCE3-7544-A96B-D10D2C923321}"/>
              </a:ext>
            </a:extLst>
          </p:cNvPr>
          <p:cNvSpPr/>
          <p:nvPr/>
        </p:nvSpPr>
        <p:spPr>
          <a:xfrm>
            <a:off x="5825924" y="4486536"/>
            <a:ext cx="3537994" cy="830997"/>
          </a:xfrm>
          <a:prstGeom prst="rect">
            <a:avLst/>
          </a:prstGeom>
        </p:spPr>
        <p:txBody>
          <a:bodyPr wrap="square">
            <a:spAutoFit/>
          </a:bodyPr>
          <a:lstStyle/>
          <a:p>
            <a:pPr marL="742950" lvl="1" indent="-285750">
              <a:buFont typeface="Arial" panose="020B0604020202020204" pitchFamily="34" charset="0"/>
              <a:buChar char="•"/>
            </a:pPr>
            <a:r>
              <a:rPr lang="en-US" sz="2400" dirty="0"/>
              <a:t>Web Server</a:t>
            </a:r>
          </a:p>
          <a:p>
            <a:pPr marL="742950" lvl="1" indent="-285750">
              <a:buFont typeface="Arial" panose="020B0604020202020204" pitchFamily="34" charset="0"/>
              <a:buChar char="•"/>
            </a:pPr>
            <a:r>
              <a:rPr lang="en-US" sz="2400" dirty="0"/>
              <a:t>Windowing System</a:t>
            </a:r>
          </a:p>
        </p:txBody>
      </p:sp>
    </p:spTree>
    <p:extLst>
      <p:ext uri="{BB962C8B-B14F-4D97-AF65-F5344CB8AC3E}">
        <p14:creationId xmlns:p14="http://schemas.microsoft.com/office/powerpoint/2010/main" val="210245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FA804-87CF-8841-A780-846E00916FC6}"/>
              </a:ext>
            </a:extLst>
          </p:cNvPr>
          <p:cNvSpPr>
            <a:spLocks noGrp="1"/>
          </p:cNvSpPr>
          <p:nvPr>
            <p:ph type="title"/>
          </p:nvPr>
        </p:nvSpPr>
        <p:spPr/>
        <p:txBody>
          <a:bodyPr/>
          <a:lstStyle/>
          <a:p>
            <a:r>
              <a:rPr lang="en-US" dirty="0"/>
              <a:t>How Oracle Builds Software</a:t>
            </a:r>
          </a:p>
        </p:txBody>
      </p:sp>
      <p:sp>
        <p:nvSpPr>
          <p:cNvPr id="4" name="Date Placeholder 3">
            <a:extLst>
              <a:ext uri="{FF2B5EF4-FFF2-40B4-BE49-F238E27FC236}">
                <a16:creationId xmlns:a16="http://schemas.microsoft.com/office/drawing/2014/main" id="{27FFCA84-F3D7-684D-97A6-833454B006E6}"/>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D9D98D41-B629-9248-BE85-CA630BFA70F5}"/>
              </a:ext>
            </a:extLst>
          </p:cNvPr>
          <p:cNvSpPr>
            <a:spLocks noGrp="1"/>
          </p:cNvSpPr>
          <p:nvPr>
            <p:ph type="sldNum" sz="quarter" idx="12"/>
          </p:nvPr>
        </p:nvSpPr>
        <p:spPr/>
        <p:txBody>
          <a:bodyPr/>
          <a:lstStyle/>
          <a:p>
            <a:fld id="{FCFF2910-D1F1-314D-A8F2-476646A55ABA}" type="slidenum">
              <a:rPr lang="en-US" smtClean="0"/>
              <a:pPr/>
              <a:t>20</a:t>
            </a:fld>
            <a:endParaRPr lang="en-US" dirty="0"/>
          </a:p>
        </p:txBody>
      </p:sp>
      <p:sp>
        <p:nvSpPr>
          <p:cNvPr id="6" name="Rectangle 5">
            <a:extLst>
              <a:ext uri="{FF2B5EF4-FFF2-40B4-BE49-F238E27FC236}">
                <a16:creationId xmlns:a16="http://schemas.microsoft.com/office/drawing/2014/main" id="{FB882870-C759-AC4A-9E5F-3AA03D396E19}"/>
              </a:ext>
            </a:extLst>
          </p:cNvPr>
          <p:cNvSpPr/>
          <p:nvPr/>
        </p:nvSpPr>
        <p:spPr>
          <a:xfrm>
            <a:off x="4620768" y="1238995"/>
            <a:ext cx="2462784" cy="11140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Engineering</a:t>
            </a:r>
          </a:p>
          <a:p>
            <a:pPr algn="ctr"/>
            <a:r>
              <a:rPr lang="en-US" sz="2800" dirty="0">
                <a:solidFill>
                  <a:schemeClr val="tx1"/>
                </a:solidFill>
              </a:rPr>
              <a:t>Organization</a:t>
            </a:r>
          </a:p>
        </p:txBody>
      </p:sp>
      <p:sp>
        <p:nvSpPr>
          <p:cNvPr id="7" name="Rectangle 6">
            <a:extLst>
              <a:ext uri="{FF2B5EF4-FFF2-40B4-BE49-F238E27FC236}">
                <a16:creationId xmlns:a16="http://schemas.microsoft.com/office/drawing/2014/main" id="{9B831C2A-9298-AF4B-993A-D51238C54ADD}"/>
              </a:ext>
            </a:extLst>
          </p:cNvPr>
          <p:cNvSpPr/>
          <p:nvPr/>
        </p:nvSpPr>
        <p:spPr>
          <a:xfrm>
            <a:off x="1859280" y="3097614"/>
            <a:ext cx="2462784" cy="11140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Base</a:t>
            </a:r>
          </a:p>
          <a:p>
            <a:pPr algn="ctr"/>
            <a:r>
              <a:rPr lang="en-US" sz="2800" dirty="0">
                <a:solidFill>
                  <a:schemeClr val="tx1"/>
                </a:solidFill>
              </a:rPr>
              <a:t>Coding</a:t>
            </a:r>
          </a:p>
        </p:txBody>
      </p:sp>
      <p:sp>
        <p:nvSpPr>
          <p:cNvPr id="8" name="Rectangle 7">
            <a:extLst>
              <a:ext uri="{FF2B5EF4-FFF2-40B4-BE49-F238E27FC236}">
                <a16:creationId xmlns:a16="http://schemas.microsoft.com/office/drawing/2014/main" id="{9CA9B9D3-CB11-E74D-8FAC-A885CB0E1F84}"/>
              </a:ext>
            </a:extLst>
          </p:cNvPr>
          <p:cNvSpPr/>
          <p:nvPr/>
        </p:nvSpPr>
        <p:spPr>
          <a:xfrm>
            <a:off x="7379208" y="3097613"/>
            <a:ext cx="2462784" cy="11140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Porting</a:t>
            </a:r>
          </a:p>
        </p:txBody>
      </p:sp>
      <p:cxnSp>
        <p:nvCxnSpPr>
          <p:cNvPr id="10" name="Straight Connector 9">
            <a:extLst>
              <a:ext uri="{FF2B5EF4-FFF2-40B4-BE49-F238E27FC236}">
                <a16:creationId xmlns:a16="http://schemas.microsoft.com/office/drawing/2014/main" id="{40AD71BF-AF2A-BC49-860E-8E2D23116B76}"/>
              </a:ext>
            </a:extLst>
          </p:cNvPr>
          <p:cNvCxnSpPr/>
          <p:nvPr/>
        </p:nvCxnSpPr>
        <p:spPr>
          <a:xfrm>
            <a:off x="3090672" y="2718816"/>
            <a:ext cx="551992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7D784E-A308-884D-BCB7-EF59D1562078}"/>
              </a:ext>
            </a:extLst>
          </p:cNvPr>
          <p:cNvCxnSpPr>
            <a:cxnSpLocks/>
          </p:cNvCxnSpPr>
          <p:nvPr/>
        </p:nvCxnSpPr>
        <p:spPr>
          <a:xfrm>
            <a:off x="5859780" y="2353056"/>
            <a:ext cx="0" cy="365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9B10E1-4490-1E49-B8C0-66AD44760DE3}"/>
              </a:ext>
            </a:extLst>
          </p:cNvPr>
          <p:cNvCxnSpPr/>
          <p:nvPr/>
        </p:nvCxnSpPr>
        <p:spPr>
          <a:xfrm>
            <a:off x="3090672" y="2718816"/>
            <a:ext cx="0" cy="3787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8C0FECD-A1DF-104A-AFFF-C30A79E53045}"/>
              </a:ext>
            </a:extLst>
          </p:cNvPr>
          <p:cNvCxnSpPr/>
          <p:nvPr/>
        </p:nvCxnSpPr>
        <p:spPr>
          <a:xfrm>
            <a:off x="8610600" y="2718816"/>
            <a:ext cx="0" cy="3787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F27DBE8-E458-A149-8970-C0ED3DB89FFD}"/>
              </a:ext>
            </a:extLst>
          </p:cNvPr>
          <p:cNvSpPr/>
          <p:nvPr/>
        </p:nvSpPr>
        <p:spPr>
          <a:xfrm>
            <a:off x="2368296" y="4956230"/>
            <a:ext cx="1444752" cy="5723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Tools</a:t>
            </a:r>
          </a:p>
        </p:txBody>
      </p:sp>
      <p:cxnSp>
        <p:nvCxnSpPr>
          <p:cNvPr id="19" name="Straight Connector 18">
            <a:extLst>
              <a:ext uri="{FF2B5EF4-FFF2-40B4-BE49-F238E27FC236}">
                <a16:creationId xmlns:a16="http://schemas.microsoft.com/office/drawing/2014/main" id="{82DF17AE-82E3-E941-9535-BCC0570BCB43}"/>
              </a:ext>
            </a:extLst>
          </p:cNvPr>
          <p:cNvCxnSpPr>
            <a:cxnSpLocks/>
          </p:cNvCxnSpPr>
          <p:nvPr/>
        </p:nvCxnSpPr>
        <p:spPr>
          <a:xfrm flipV="1">
            <a:off x="1372362" y="4575081"/>
            <a:ext cx="3449193" cy="235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14109B-AD18-E74E-9E30-DD6938A324B5}"/>
              </a:ext>
            </a:extLst>
          </p:cNvPr>
          <p:cNvCxnSpPr>
            <a:cxnSpLocks/>
          </p:cNvCxnSpPr>
          <p:nvPr/>
        </p:nvCxnSpPr>
        <p:spPr>
          <a:xfrm>
            <a:off x="3090672" y="4211674"/>
            <a:ext cx="0" cy="365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3CC0BD-A982-4F40-9B4C-BB7819D101CF}"/>
              </a:ext>
            </a:extLst>
          </p:cNvPr>
          <p:cNvCxnSpPr/>
          <p:nvPr/>
        </p:nvCxnSpPr>
        <p:spPr>
          <a:xfrm>
            <a:off x="1396746" y="4588119"/>
            <a:ext cx="0" cy="3787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9CC860F-FFCF-B947-8A00-827EF6C065C1}"/>
              </a:ext>
            </a:extLst>
          </p:cNvPr>
          <p:cNvCxnSpPr/>
          <p:nvPr/>
        </p:nvCxnSpPr>
        <p:spPr>
          <a:xfrm>
            <a:off x="4793742" y="4588119"/>
            <a:ext cx="0" cy="3787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C061EFB-3168-EA47-9F3A-FDF03794DEA0}"/>
              </a:ext>
            </a:extLst>
          </p:cNvPr>
          <p:cNvCxnSpPr/>
          <p:nvPr/>
        </p:nvCxnSpPr>
        <p:spPr>
          <a:xfrm>
            <a:off x="3092196" y="4577433"/>
            <a:ext cx="0" cy="3787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B6B974A-9A34-5545-9D7B-503C00ED1F68}"/>
              </a:ext>
            </a:extLst>
          </p:cNvPr>
          <p:cNvSpPr/>
          <p:nvPr/>
        </p:nvSpPr>
        <p:spPr>
          <a:xfrm>
            <a:off x="665226" y="4966917"/>
            <a:ext cx="1444752" cy="5723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Database</a:t>
            </a:r>
          </a:p>
        </p:txBody>
      </p:sp>
      <p:sp>
        <p:nvSpPr>
          <p:cNvPr id="26" name="Rectangle 25">
            <a:extLst>
              <a:ext uri="{FF2B5EF4-FFF2-40B4-BE49-F238E27FC236}">
                <a16:creationId xmlns:a16="http://schemas.microsoft.com/office/drawing/2014/main" id="{44188E2C-996F-2947-B825-CD4A9F30C151}"/>
              </a:ext>
            </a:extLst>
          </p:cNvPr>
          <p:cNvSpPr/>
          <p:nvPr/>
        </p:nvSpPr>
        <p:spPr>
          <a:xfrm>
            <a:off x="4071366" y="4966916"/>
            <a:ext cx="1500378" cy="5723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Applications</a:t>
            </a:r>
          </a:p>
        </p:txBody>
      </p:sp>
      <p:sp>
        <p:nvSpPr>
          <p:cNvPr id="28" name="Rectangle 27">
            <a:extLst>
              <a:ext uri="{FF2B5EF4-FFF2-40B4-BE49-F238E27FC236}">
                <a16:creationId xmlns:a16="http://schemas.microsoft.com/office/drawing/2014/main" id="{EB2EDD98-58A2-3846-A3B7-FB8DB992A102}"/>
              </a:ext>
            </a:extLst>
          </p:cNvPr>
          <p:cNvSpPr/>
          <p:nvPr/>
        </p:nvSpPr>
        <p:spPr>
          <a:xfrm>
            <a:off x="7888224" y="4943192"/>
            <a:ext cx="1444752" cy="5723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IBM/360</a:t>
            </a:r>
          </a:p>
        </p:txBody>
      </p:sp>
      <p:cxnSp>
        <p:nvCxnSpPr>
          <p:cNvPr id="29" name="Straight Connector 28">
            <a:extLst>
              <a:ext uri="{FF2B5EF4-FFF2-40B4-BE49-F238E27FC236}">
                <a16:creationId xmlns:a16="http://schemas.microsoft.com/office/drawing/2014/main" id="{40D76DF4-7D30-5A40-AEA9-DF7E064EBAAB}"/>
              </a:ext>
            </a:extLst>
          </p:cNvPr>
          <p:cNvCxnSpPr>
            <a:cxnSpLocks/>
          </p:cNvCxnSpPr>
          <p:nvPr/>
        </p:nvCxnSpPr>
        <p:spPr>
          <a:xfrm flipV="1">
            <a:off x="6907530" y="4564395"/>
            <a:ext cx="3430524" cy="106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87458A7-1259-5341-AAF5-0E5B6A3DC780}"/>
              </a:ext>
            </a:extLst>
          </p:cNvPr>
          <p:cNvCxnSpPr>
            <a:cxnSpLocks/>
          </p:cNvCxnSpPr>
          <p:nvPr/>
        </p:nvCxnSpPr>
        <p:spPr>
          <a:xfrm>
            <a:off x="8610600" y="4198636"/>
            <a:ext cx="0" cy="365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05899B5-F17F-8641-9AA5-1BB948CA0DDC}"/>
              </a:ext>
            </a:extLst>
          </p:cNvPr>
          <p:cNvCxnSpPr/>
          <p:nvPr/>
        </p:nvCxnSpPr>
        <p:spPr>
          <a:xfrm>
            <a:off x="6916674" y="4575081"/>
            <a:ext cx="0" cy="3787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C2ECF0D-4F30-EA4E-B35E-FF253B112971}"/>
              </a:ext>
            </a:extLst>
          </p:cNvPr>
          <p:cNvCxnSpPr/>
          <p:nvPr/>
        </p:nvCxnSpPr>
        <p:spPr>
          <a:xfrm>
            <a:off x="10313670" y="4575081"/>
            <a:ext cx="0" cy="3787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5137877-55B2-0D4B-8802-3EBB9CB5F074}"/>
              </a:ext>
            </a:extLst>
          </p:cNvPr>
          <p:cNvCxnSpPr/>
          <p:nvPr/>
        </p:nvCxnSpPr>
        <p:spPr>
          <a:xfrm>
            <a:off x="8612124" y="4564395"/>
            <a:ext cx="0" cy="3787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3C0CA5BE-DCE0-A840-807A-F7A6CA207161}"/>
              </a:ext>
            </a:extLst>
          </p:cNvPr>
          <p:cNvSpPr/>
          <p:nvPr/>
        </p:nvSpPr>
        <p:spPr>
          <a:xfrm>
            <a:off x="6185154" y="4953879"/>
            <a:ext cx="1444752" cy="5723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Sun</a:t>
            </a:r>
          </a:p>
        </p:txBody>
      </p:sp>
      <p:sp>
        <p:nvSpPr>
          <p:cNvPr id="35" name="Rectangle 34">
            <a:extLst>
              <a:ext uri="{FF2B5EF4-FFF2-40B4-BE49-F238E27FC236}">
                <a16:creationId xmlns:a16="http://schemas.microsoft.com/office/drawing/2014/main" id="{4EA68803-9282-0C48-B8C2-EA8570E25E57}"/>
              </a:ext>
            </a:extLst>
          </p:cNvPr>
          <p:cNvSpPr/>
          <p:nvPr/>
        </p:nvSpPr>
        <p:spPr>
          <a:xfrm>
            <a:off x="9591294" y="4953878"/>
            <a:ext cx="1444752" cy="5723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Windows</a:t>
            </a:r>
          </a:p>
        </p:txBody>
      </p:sp>
      <p:sp>
        <p:nvSpPr>
          <p:cNvPr id="36" name="TextBox 35">
            <a:extLst>
              <a:ext uri="{FF2B5EF4-FFF2-40B4-BE49-F238E27FC236}">
                <a16:creationId xmlns:a16="http://schemas.microsoft.com/office/drawing/2014/main" id="{7869898A-62BF-CB4C-B556-5E6F2318F633}"/>
              </a:ext>
            </a:extLst>
          </p:cNvPr>
          <p:cNvSpPr txBox="1"/>
          <p:nvPr/>
        </p:nvSpPr>
        <p:spPr>
          <a:xfrm>
            <a:off x="11036046" y="4991487"/>
            <a:ext cx="1050288" cy="523220"/>
          </a:xfrm>
          <a:prstGeom prst="rect">
            <a:avLst/>
          </a:prstGeom>
          <a:noFill/>
        </p:spPr>
        <p:txBody>
          <a:bodyPr wrap="none" rtlCol="0">
            <a:spAutoFit/>
          </a:bodyPr>
          <a:lstStyle/>
          <a:p>
            <a:r>
              <a:rPr lang="en-US" sz="2800" dirty="0"/>
              <a:t>•  •  •</a:t>
            </a:r>
          </a:p>
        </p:txBody>
      </p:sp>
      <p:sp>
        <p:nvSpPr>
          <p:cNvPr id="37" name="TextBox 36">
            <a:extLst>
              <a:ext uri="{FF2B5EF4-FFF2-40B4-BE49-F238E27FC236}">
                <a16:creationId xmlns:a16="http://schemas.microsoft.com/office/drawing/2014/main" id="{2AF0E3F3-71F3-4C47-BC0C-278628254ACF}"/>
              </a:ext>
            </a:extLst>
          </p:cNvPr>
          <p:cNvSpPr txBox="1"/>
          <p:nvPr/>
        </p:nvSpPr>
        <p:spPr>
          <a:xfrm>
            <a:off x="7308095" y="5756629"/>
            <a:ext cx="2605009" cy="369332"/>
          </a:xfrm>
          <a:prstGeom prst="rect">
            <a:avLst/>
          </a:prstGeom>
          <a:noFill/>
        </p:spPr>
        <p:txBody>
          <a:bodyPr wrap="none" rtlCol="0">
            <a:spAutoFit/>
          </a:bodyPr>
          <a:lstStyle/>
          <a:p>
            <a:r>
              <a:rPr lang="en-US" i="1" dirty="0"/>
              <a:t>Over 300 “porting” teams</a:t>
            </a:r>
          </a:p>
        </p:txBody>
      </p:sp>
    </p:spTree>
    <p:extLst>
      <p:ext uri="{BB962C8B-B14F-4D97-AF65-F5344CB8AC3E}">
        <p14:creationId xmlns:p14="http://schemas.microsoft.com/office/powerpoint/2010/main" val="2150289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D1B72-4894-C74C-9BA6-2CDEEF8FC37B}"/>
              </a:ext>
            </a:extLst>
          </p:cNvPr>
          <p:cNvSpPr>
            <a:spLocks noGrp="1"/>
          </p:cNvSpPr>
          <p:nvPr>
            <p:ph type="title"/>
          </p:nvPr>
        </p:nvSpPr>
        <p:spPr/>
        <p:txBody>
          <a:bodyPr/>
          <a:lstStyle/>
          <a:p>
            <a:r>
              <a:rPr lang="en-US" dirty="0"/>
              <a:t>According to Larry Ellison, founder of Oracle</a:t>
            </a:r>
          </a:p>
        </p:txBody>
      </p:sp>
      <p:sp>
        <p:nvSpPr>
          <p:cNvPr id="3" name="Content Placeholder 2">
            <a:extLst>
              <a:ext uri="{FF2B5EF4-FFF2-40B4-BE49-F238E27FC236}">
                <a16:creationId xmlns:a16="http://schemas.microsoft.com/office/drawing/2014/main" id="{272B65F3-00FD-F44E-9CEE-0772E3024937}"/>
              </a:ext>
            </a:extLst>
          </p:cNvPr>
          <p:cNvSpPr>
            <a:spLocks noGrp="1"/>
          </p:cNvSpPr>
          <p:nvPr>
            <p:ph idx="1"/>
          </p:nvPr>
        </p:nvSpPr>
        <p:spPr/>
        <p:txBody>
          <a:bodyPr/>
          <a:lstStyle/>
          <a:p>
            <a:r>
              <a:rPr lang="en-US" dirty="0"/>
              <a:t>“Oracle is not a database company.  We are a portable software solutions company.”</a:t>
            </a:r>
          </a:p>
          <a:p>
            <a:r>
              <a:rPr lang="en-US" dirty="0"/>
              <a:t>Just as we saw with high level programming languages, database management systems allow </a:t>
            </a:r>
            <a:r>
              <a:rPr lang="en-US" i="1" dirty="0"/>
              <a:t>portable</a:t>
            </a:r>
            <a:r>
              <a:rPr lang="en-US" dirty="0"/>
              <a:t> applications, by providing a standard interface – a database language – which is tuned to run on a wide range of systems.</a:t>
            </a:r>
          </a:p>
          <a:p>
            <a:endParaRPr lang="en-US" dirty="0"/>
          </a:p>
        </p:txBody>
      </p:sp>
      <p:sp>
        <p:nvSpPr>
          <p:cNvPr id="4" name="Date Placeholder 3">
            <a:extLst>
              <a:ext uri="{FF2B5EF4-FFF2-40B4-BE49-F238E27FC236}">
                <a16:creationId xmlns:a16="http://schemas.microsoft.com/office/drawing/2014/main" id="{B0726C58-608C-3145-AF06-26A44625A622}"/>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2089C96B-A583-F944-9A80-7E17C3275D3C}"/>
              </a:ext>
            </a:extLst>
          </p:cNvPr>
          <p:cNvSpPr>
            <a:spLocks noGrp="1"/>
          </p:cNvSpPr>
          <p:nvPr>
            <p:ph type="sldNum" sz="quarter" idx="12"/>
          </p:nvPr>
        </p:nvSpPr>
        <p:spPr/>
        <p:txBody>
          <a:bodyPr/>
          <a:lstStyle/>
          <a:p>
            <a:fld id="{FCFF2910-D1F1-314D-A8F2-476646A55ABA}" type="slidenum">
              <a:rPr lang="en-US" smtClean="0"/>
              <a:pPr/>
              <a:t>21</a:t>
            </a:fld>
            <a:endParaRPr lang="en-US" dirty="0"/>
          </a:p>
        </p:txBody>
      </p:sp>
    </p:spTree>
    <p:extLst>
      <p:ext uri="{BB962C8B-B14F-4D97-AF65-F5344CB8AC3E}">
        <p14:creationId xmlns:p14="http://schemas.microsoft.com/office/powerpoint/2010/main" val="3654588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2B88-77BC-AB4F-AA8A-4861589673DA}"/>
              </a:ext>
            </a:extLst>
          </p:cNvPr>
          <p:cNvSpPr>
            <a:spLocks noGrp="1"/>
          </p:cNvSpPr>
          <p:nvPr>
            <p:ph type="title"/>
          </p:nvPr>
        </p:nvSpPr>
        <p:spPr/>
        <p:txBody>
          <a:bodyPr/>
          <a:lstStyle/>
          <a:p>
            <a:r>
              <a:rPr lang="en-US" dirty="0"/>
              <a:t>Relational Databases</a:t>
            </a:r>
          </a:p>
        </p:txBody>
      </p:sp>
      <p:sp>
        <p:nvSpPr>
          <p:cNvPr id="3" name="Content Placeholder 2">
            <a:extLst>
              <a:ext uri="{FF2B5EF4-FFF2-40B4-BE49-F238E27FC236}">
                <a16:creationId xmlns:a16="http://schemas.microsoft.com/office/drawing/2014/main" id="{CD358F29-C42A-2541-8909-868171CCE772}"/>
              </a:ext>
            </a:extLst>
          </p:cNvPr>
          <p:cNvSpPr>
            <a:spLocks noGrp="1"/>
          </p:cNvSpPr>
          <p:nvPr>
            <p:ph idx="1"/>
          </p:nvPr>
        </p:nvSpPr>
        <p:spPr/>
        <p:txBody>
          <a:bodyPr/>
          <a:lstStyle/>
          <a:p>
            <a:r>
              <a:rPr lang="en-US" dirty="0"/>
              <a:t>The most widely used “type” of database</a:t>
            </a:r>
          </a:p>
          <a:p>
            <a:pPr lvl="1"/>
            <a:r>
              <a:rPr lang="en-US" dirty="0"/>
              <a:t>Oracle</a:t>
            </a:r>
          </a:p>
          <a:p>
            <a:pPr lvl="1"/>
            <a:r>
              <a:rPr lang="en-US" dirty="0" err="1"/>
              <a:t>mySQL</a:t>
            </a:r>
            <a:endParaRPr lang="en-US" dirty="0"/>
          </a:p>
          <a:p>
            <a:r>
              <a:rPr lang="en-US" dirty="0"/>
              <a:t>Accessed using Structured Query Language (SQL)</a:t>
            </a:r>
          </a:p>
          <a:p>
            <a:r>
              <a:rPr lang="en-US" dirty="0"/>
              <a:t>Rigidly defines the data structure</a:t>
            </a:r>
            <a:br>
              <a:rPr lang="en-US" dirty="0"/>
            </a:br>
            <a:endParaRPr lang="en-US" dirty="0"/>
          </a:p>
          <a:p>
            <a:r>
              <a:rPr lang="en-US" dirty="0"/>
              <a:t>NoSQL or non-relational databases</a:t>
            </a:r>
          </a:p>
          <a:p>
            <a:pPr lvl="1"/>
            <a:r>
              <a:rPr lang="en-US" dirty="0"/>
              <a:t>Allow storage, indexing, and retrieval of unstructured or loosely structured data</a:t>
            </a:r>
          </a:p>
          <a:p>
            <a:pPr lvl="1"/>
            <a:r>
              <a:rPr lang="en-US" dirty="0"/>
              <a:t>A number of types for different purposes</a:t>
            </a:r>
          </a:p>
        </p:txBody>
      </p:sp>
      <p:sp>
        <p:nvSpPr>
          <p:cNvPr id="4" name="Date Placeholder 3">
            <a:extLst>
              <a:ext uri="{FF2B5EF4-FFF2-40B4-BE49-F238E27FC236}">
                <a16:creationId xmlns:a16="http://schemas.microsoft.com/office/drawing/2014/main" id="{1F3BA989-C7BA-9C42-805B-0FFBFBC72341}"/>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E29C2C24-B46E-9D41-A825-693C6FC7A5FA}"/>
              </a:ext>
            </a:extLst>
          </p:cNvPr>
          <p:cNvSpPr>
            <a:spLocks noGrp="1"/>
          </p:cNvSpPr>
          <p:nvPr>
            <p:ph type="sldNum" sz="quarter" idx="12"/>
          </p:nvPr>
        </p:nvSpPr>
        <p:spPr/>
        <p:txBody>
          <a:bodyPr/>
          <a:lstStyle/>
          <a:p>
            <a:fld id="{FCFF2910-D1F1-314D-A8F2-476646A55ABA}" type="slidenum">
              <a:rPr lang="en-US" smtClean="0"/>
              <a:pPr/>
              <a:t>22</a:t>
            </a:fld>
            <a:endParaRPr lang="en-US" dirty="0"/>
          </a:p>
        </p:txBody>
      </p:sp>
      <p:cxnSp>
        <p:nvCxnSpPr>
          <p:cNvPr id="7" name="Straight Connector 6">
            <a:extLst>
              <a:ext uri="{FF2B5EF4-FFF2-40B4-BE49-F238E27FC236}">
                <a16:creationId xmlns:a16="http://schemas.microsoft.com/office/drawing/2014/main" id="{C671698F-99F6-DD41-A9E9-80EC6E884CF2}"/>
              </a:ext>
            </a:extLst>
          </p:cNvPr>
          <p:cNvCxnSpPr/>
          <p:nvPr/>
        </p:nvCxnSpPr>
        <p:spPr>
          <a:xfrm>
            <a:off x="969818" y="3685309"/>
            <a:ext cx="10183091"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280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6D168-0D06-6741-BBC6-64712F2051B0}"/>
              </a:ext>
            </a:extLst>
          </p:cNvPr>
          <p:cNvSpPr>
            <a:spLocks noGrp="1"/>
          </p:cNvSpPr>
          <p:nvPr>
            <p:ph type="title"/>
          </p:nvPr>
        </p:nvSpPr>
        <p:spPr/>
        <p:txBody>
          <a:bodyPr/>
          <a:lstStyle/>
          <a:p>
            <a:r>
              <a:rPr lang="en-US" dirty="0"/>
              <a:t>Relational Databases - History</a:t>
            </a:r>
          </a:p>
        </p:txBody>
      </p:sp>
      <p:sp>
        <p:nvSpPr>
          <p:cNvPr id="3" name="Content Placeholder 2">
            <a:extLst>
              <a:ext uri="{FF2B5EF4-FFF2-40B4-BE49-F238E27FC236}">
                <a16:creationId xmlns:a16="http://schemas.microsoft.com/office/drawing/2014/main" id="{BE32DE43-D12E-6C4F-A6B3-FD2349362C1C}"/>
              </a:ext>
            </a:extLst>
          </p:cNvPr>
          <p:cNvSpPr>
            <a:spLocks noGrp="1"/>
          </p:cNvSpPr>
          <p:nvPr>
            <p:ph idx="1"/>
          </p:nvPr>
        </p:nvSpPr>
        <p:spPr>
          <a:xfrm>
            <a:off x="838200" y="1238996"/>
            <a:ext cx="6858965" cy="4831298"/>
          </a:xfrm>
        </p:spPr>
        <p:txBody>
          <a:bodyPr/>
          <a:lstStyle/>
          <a:p>
            <a:r>
              <a:rPr lang="en-US" dirty="0"/>
              <a:t>The term "relational database" was invented by Dr. Edgar (Ted) Codd at IBM in 1970. </a:t>
            </a:r>
          </a:p>
          <a:p>
            <a:r>
              <a:rPr lang="en-US" dirty="0"/>
              <a:t>Codd introduced the term in his research paper "A Relational Model of Data for Large Shared Data Banks". In this paper and later papers, he defined what he meant by "relational". </a:t>
            </a:r>
          </a:p>
        </p:txBody>
      </p:sp>
      <p:sp>
        <p:nvSpPr>
          <p:cNvPr id="4" name="Date Placeholder 3">
            <a:extLst>
              <a:ext uri="{FF2B5EF4-FFF2-40B4-BE49-F238E27FC236}">
                <a16:creationId xmlns:a16="http://schemas.microsoft.com/office/drawing/2014/main" id="{87FE63EB-B346-2443-8F05-C64186F06AC2}"/>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639B9DED-B4BD-2C4B-859E-C77C44D548EC}"/>
              </a:ext>
            </a:extLst>
          </p:cNvPr>
          <p:cNvSpPr>
            <a:spLocks noGrp="1"/>
          </p:cNvSpPr>
          <p:nvPr>
            <p:ph type="sldNum" sz="quarter" idx="12"/>
          </p:nvPr>
        </p:nvSpPr>
        <p:spPr/>
        <p:txBody>
          <a:bodyPr/>
          <a:lstStyle/>
          <a:p>
            <a:fld id="{FCFF2910-D1F1-314D-A8F2-476646A55ABA}" type="slidenum">
              <a:rPr lang="en-US" smtClean="0"/>
              <a:pPr/>
              <a:t>23</a:t>
            </a:fld>
            <a:endParaRPr lang="en-US" dirty="0"/>
          </a:p>
        </p:txBody>
      </p:sp>
      <p:pic>
        <p:nvPicPr>
          <p:cNvPr id="7" name="Picture 6">
            <a:extLst>
              <a:ext uri="{FF2B5EF4-FFF2-40B4-BE49-F238E27FC236}">
                <a16:creationId xmlns:a16="http://schemas.microsoft.com/office/drawing/2014/main" id="{B52990A6-F756-7846-BD9A-89665C04AA61}"/>
              </a:ext>
            </a:extLst>
          </p:cNvPr>
          <p:cNvPicPr>
            <a:picLocks noChangeAspect="1"/>
          </p:cNvPicPr>
          <p:nvPr/>
        </p:nvPicPr>
        <p:blipFill>
          <a:blip r:embed="rId2"/>
          <a:stretch>
            <a:fillRect/>
          </a:stretch>
        </p:blipFill>
        <p:spPr>
          <a:xfrm>
            <a:off x="8044405" y="1238995"/>
            <a:ext cx="3309395" cy="4699341"/>
          </a:xfrm>
          <a:prstGeom prst="rect">
            <a:avLst/>
          </a:prstGeom>
        </p:spPr>
      </p:pic>
    </p:spTree>
    <p:extLst>
      <p:ext uri="{BB962C8B-B14F-4D97-AF65-F5344CB8AC3E}">
        <p14:creationId xmlns:p14="http://schemas.microsoft.com/office/powerpoint/2010/main" val="3672374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DB:  Entities and Attributes</a:t>
            </a:r>
          </a:p>
        </p:txBody>
      </p:sp>
      <p:sp>
        <p:nvSpPr>
          <p:cNvPr id="3" name="Content Placeholder 2"/>
          <p:cNvSpPr>
            <a:spLocks noGrp="1"/>
          </p:cNvSpPr>
          <p:nvPr>
            <p:ph idx="1"/>
          </p:nvPr>
        </p:nvSpPr>
        <p:spPr/>
        <p:txBody>
          <a:bodyPr/>
          <a:lstStyle/>
          <a:p>
            <a:r>
              <a:rPr lang="en-US" dirty="0"/>
              <a:t>Entity</a:t>
            </a:r>
          </a:p>
          <a:p>
            <a:pPr lvl="4"/>
            <a:endParaRPr lang="en-US" dirty="0"/>
          </a:p>
          <a:p>
            <a:pPr lvl="1"/>
            <a:r>
              <a:rPr lang="en-US" dirty="0"/>
              <a:t>Typically represents a real-world concept.</a:t>
            </a:r>
          </a:p>
          <a:p>
            <a:pPr lvl="2"/>
            <a:r>
              <a:rPr lang="en-US" dirty="0">
                <a:solidFill>
                  <a:srgbClr val="C00000"/>
                </a:solidFill>
              </a:rPr>
              <a:t>Examples: customer, product, store, event, etc.</a:t>
            </a:r>
          </a:p>
          <a:p>
            <a:pPr lvl="1"/>
            <a:r>
              <a:rPr lang="en-US" dirty="0"/>
              <a:t>Data that the database stores.</a:t>
            </a:r>
          </a:p>
          <a:p>
            <a:pPr lvl="4"/>
            <a:endParaRPr lang="en-US" dirty="0"/>
          </a:p>
          <a:p>
            <a:r>
              <a:rPr lang="en-US" dirty="0"/>
              <a:t>Attribute</a:t>
            </a:r>
          </a:p>
          <a:p>
            <a:pPr lvl="4"/>
            <a:endParaRPr lang="en-US" dirty="0"/>
          </a:p>
          <a:p>
            <a:pPr lvl="1"/>
            <a:r>
              <a:rPr lang="en-US" dirty="0"/>
              <a:t>Characteristic of an entity that the database stores.</a:t>
            </a:r>
          </a:p>
          <a:p>
            <a:pPr lvl="2"/>
            <a:r>
              <a:rPr lang="en-US" dirty="0">
                <a:solidFill>
                  <a:srgbClr val="C00000"/>
                </a:solidFill>
              </a:rPr>
              <a:t>Examples (for a customer): name, address, id, etc.</a:t>
            </a:r>
          </a:p>
          <a:p>
            <a:pPr lvl="1"/>
            <a:r>
              <a:rPr lang="en-US" dirty="0"/>
              <a:t>A </a:t>
            </a:r>
            <a:r>
              <a:rPr lang="en-US" i="1" dirty="0"/>
              <a:t>unique attribute </a:t>
            </a:r>
            <a:r>
              <a:rPr lang="en-US" dirty="0"/>
              <a:t>of an entity has a value that is different for each entity instance (such as a customer number)</a:t>
            </a:r>
          </a:p>
        </p:txBody>
      </p:sp>
      <p:sp>
        <p:nvSpPr>
          <p:cNvPr id="4" name="Slide Number Placeholder 3"/>
          <p:cNvSpPr>
            <a:spLocks noGrp="1"/>
          </p:cNvSpPr>
          <p:nvPr>
            <p:ph type="sldNum" sz="quarter" idx="12"/>
          </p:nvPr>
        </p:nvSpPr>
        <p:spPr/>
        <p:txBody>
          <a:bodyPr/>
          <a:lstStyle/>
          <a:p>
            <a:fld id="{5E4F0376-0E54-9843-B673-E00D6670E830}" type="slidenum">
              <a:rPr lang="en-US" smtClean="0"/>
              <a:pPr/>
              <a:t>24</a:t>
            </a:fld>
            <a:endParaRPr lang="en-US"/>
          </a:p>
        </p:txBody>
      </p:sp>
    </p:spTree>
    <p:extLst>
      <p:ext uri="{BB962C8B-B14F-4D97-AF65-F5344CB8AC3E}">
        <p14:creationId xmlns:p14="http://schemas.microsoft.com/office/powerpoint/2010/main" val="200490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0" end="10"/>
                                            </p:txEl>
                                          </p:spTgt>
                                        </p:tgtEl>
                                        <p:attrNameLst>
                                          <p:attrName>style.visibility</p:attrName>
                                        </p:attrNameLst>
                                      </p:cBhvr>
                                      <p:to>
                                        <p:strVal val="visible"/>
                                      </p:to>
                                    </p:set>
                                    <p:animEffect transition="in" filter="fade">
                                      <p:cBhvr>
                                        <p:cTn id="2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Diagramming Entities and Attributes</a:t>
            </a:r>
            <a:endParaRPr lang="en-US" i="1" dirty="0"/>
          </a:p>
        </p:txBody>
      </p:sp>
      <p:sp>
        <p:nvSpPr>
          <p:cNvPr id="3" name="Content Placeholder 2"/>
          <p:cNvSpPr>
            <a:spLocks noGrp="1"/>
          </p:cNvSpPr>
          <p:nvPr>
            <p:ph idx="1"/>
          </p:nvPr>
        </p:nvSpPr>
        <p:spPr>
          <a:xfrm>
            <a:off x="1981200" y="1295401"/>
            <a:ext cx="8229600" cy="1935507"/>
          </a:xfrm>
        </p:spPr>
        <p:txBody>
          <a:bodyPr/>
          <a:lstStyle/>
          <a:p>
            <a:r>
              <a:rPr lang="en-US" dirty="0"/>
              <a:t>An </a:t>
            </a:r>
            <a:r>
              <a:rPr lang="en-US" i="1" dirty="0"/>
              <a:t>entity relationship diagram</a:t>
            </a:r>
            <a:r>
              <a:rPr lang="en-US" dirty="0"/>
              <a:t>, or </a:t>
            </a:r>
            <a:r>
              <a:rPr lang="en-US" i="1" dirty="0"/>
              <a:t>ER diagram</a:t>
            </a:r>
            <a:r>
              <a:rPr lang="en-US" dirty="0"/>
              <a:t>,</a:t>
            </a:r>
            <a:r>
              <a:rPr lang="en-US" dirty="0">
                <a:solidFill>
                  <a:srgbClr val="B23C00"/>
                </a:solidFill>
              </a:rPr>
              <a:t> </a:t>
            </a:r>
            <a:r>
              <a:rPr lang="en-US" dirty="0"/>
              <a:t>shows an entity with a rectangle and its attributes with ovals.</a:t>
            </a:r>
          </a:p>
          <a:p>
            <a:pPr lvl="1"/>
            <a:r>
              <a:rPr lang="en-US" dirty="0"/>
              <a:t>Underline the </a:t>
            </a:r>
            <a:r>
              <a:rPr lang="en-US" u="sng" dirty="0"/>
              <a:t>unique attribute</a:t>
            </a:r>
            <a:r>
              <a:rPr lang="en-US" dirty="0"/>
              <a:t>.</a:t>
            </a:r>
          </a:p>
        </p:txBody>
      </p:sp>
      <p:sp>
        <p:nvSpPr>
          <p:cNvPr id="4" name="Slide Number Placeholder 3"/>
          <p:cNvSpPr>
            <a:spLocks noGrp="1"/>
          </p:cNvSpPr>
          <p:nvPr>
            <p:ph type="sldNum" sz="quarter" idx="12"/>
          </p:nvPr>
        </p:nvSpPr>
        <p:spPr/>
        <p:txBody>
          <a:bodyPr/>
          <a:lstStyle/>
          <a:p>
            <a:fld id="{5E4F0376-0E54-9843-B673-E00D6670E830}" type="slidenum">
              <a:rPr lang="en-US" smtClean="0"/>
              <a:pPr/>
              <a:t>25</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6801" y="3627092"/>
            <a:ext cx="4943475" cy="236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7924077" y="6172171"/>
            <a:ext cx="1510350" cy="646331"/>
          </a:xfrm>
          <a:prstGeom prst="rect">
            <a:avLst/>
          </a:prstGeom>
          <a:solidFill>
            <a:schemeClr val="bg1">
              <a:lumMod val="95000"/>
            </a:schemeClr>
          </a:solidFill>
        </p:spPr>
        <p:txBody>
          <a:bodyPr wrap="none" rtlCol="0">
            <a:spAutoFit/>
          </a:bodyPr>
          <a:lstStyle/>
          <a:p>
            <a:r>
              <a:rPr lang="en-US" sz="900" b="1" dirty="0">
                <a:solidFill>
                  <a:schemeClr val="bg1">
                    <a:lumMod val="65000"/>
                  </a:schemeClr>
                </a:solidFill>
              </a:rPr>
              <a:t>Database Systems</a:t>
            </a:r>
          </a:p>
          <a:p>
            <a:r>
              <a:rPr lang="en-US" sz="900" dirty="0">
                <a:solidFill>
                  <a:schemeClr val="bg1">
                    <a:lumMod val="65000"/>
                  </a:schemeClr>
                </a:solidFill>
              </a:rPr>
              <a:t>by </a:t>
            </a:r>
            <a:r>
              <a:rPr lang="en-US" sz="900" dirty="0" err="1">
                <a:solidFill>
                  <a:schemeClr val="bg1">
                    <a:lumMod val="65000"/>
                  </a:schemeClr>
                </a:solidFill>
              </a:rPr>
              <a:t>Jukić</a:t>
            </a:r>
            <a:r>
              <a:rPr lang="en-US" sz="900" dirty="0">
                <a:solidFill>
                  <a:schemeClr val="bg1">
                    <a:lumMod val="65000"/>
                  </a:schemeClr>
                </a:solidFill>
              </a:rPr>
              <a:t>, </a:t>
            </a:r>
            <a:r>
              <a:rPr lang="en-US" sz="900" dirty="0" err="1">
                <a:solidFill>
                  <a:schemeClr val="bg1">
                    <a:lumMod val="65000"/>
                  </a:schemeClr>
                </a:solidFill>
              </a:rPr>
              <a:t>Vrbsky</a:t>
            </a:r>
            <a:r>
              <a:rPr lang="en-US" sz="900" dirty="0">
                <a:solidFill>
                  <a:schemeClr val="bg1">
                    <a:lumMod val="65000"/>
                  </a:schemeClr>
                </a:solidFill>
              </a:rPr>
              <a:t>, &amp; </a:t>
            </a:r>
            <a:r>
              <a:rPr lang="en-US" sz="900" dirty="0" err="1">
                <a:solidFill>
                  <a:schemeClr val="bg1">
                    <a:lumMod val="65000"/>
                  </a:schemeClr>
                </a:solidFill>
              </a:rPr>
              <a:t>Nestorov</a:t>
            </a:r>
            <a:endParaRPr lang="en-US" sz="900" dirty="0">
              <a:solidFill>
                <a:schemeClr val="bg1">
                  <a:lumMod val="65000"/>
                </a:schemeClr>
              </a:solidFill>
            </a:endParaRPr>
          </a:p>
          <a:p>
            <a:r>
              <a:rPr lang="en-US" sz="900" dirty="0">
                <a:solidFill>
                  <a:schemeClr val="bg1">
                    <a:lumMod val="65000"/>
                  </a:schemeClr>
                </a:solidFill>
              </a:rPr>
              <a:t>Pearson 2014</a:t>
            </a:r>
          </a:p>
          <a:p>
            <a:r>
              <a:rPr lang="en-US" sz="900" dirty="0">
                <a:solidFill>
                  <a:schemeClr val="bg1">
                    <a:lumMod val="65000"/>
                  </a:schemeClr>
                </a:solidFill>
              </a:rPr>
              <a:t>ISBN 978-0-13-257567-6</a:t>
            </a:r>
          </a:p>
        </p:txBody>
      </p:sp>
    </p:spTree>
    <p:extLst>
      <p:ext uri="{BB962C8B-B14F-4D97-AF65-F5344CB8AC3E}">
        <p14:creationId xmlns:p14="http://schemas.microsoft.com/office/powerpoint/2010/main" val="68452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Relationships</a:t>
            </a:r>
          </a:p>
        </p:txBody>
      </p:sp>
      <p:sp>
        <p:nvSpPr>
          <p:cNvPr id="3" name="Content Placeholder 2"/>
          <p:cNvSpPr>
            <a:spLocks noGrp="1"/>
          </p:cNvSpPr>
          <p:nvPr>
            <p:ph idx="1"/>
          </p:nvPr>
        </p:nvSpPr>
        <p:spPr>
          <a:xfrm>
            <a:off x="1981200" y="1295401"/>
            <a:ext cx="8229600" cy="2590795"/>
          </a:xfrm>
        </p:spPr>
        <p:txBody>
          <a:bodyPr/>
          <a:lstStyle/>
          <a:p>
            <a:r>
              <a:rPr lang="en-US" dirty="0"/>
              <a:t>Each entity in an ER diagram </a:t>
            </a:r>
            <a:r>
              <a:rPr lang="en-US" b="1" dirty="0"/>
              <a:t>must be related </a:t>
            </a:r>
            <a:br>
              <a:rPr lang="en-US" dirty="0">
                <a:solidFill>
                  <a:srgbClr val="B23C00"/>
                </a:solidFill>
              </a:rPr>
            </a:br>
            <a:r>
              <a:rPr lang="en-US" dirty="0"/>
              <a:t>to at least one other entity.</a:t>
            </a:r>
          </a:p>
          <a:p>
            <a:pPr lvl="4"/>
            <a:endParaRPr lang="en-US" dirty="0"/>
          </a:p>
          <a:p>
            <a:r>
              <a:rPr lang="en-US" dirty="0"/>
              <a:t>Show a relationship with a diamond and connect the diamond to the entities that are part of the relationship.</a:t>
            </a:r>
          </a:p>
        </p:txBody>
      </p:sp>
      <p:sp>
        <p:nvSpPr>
          <p:cNvPr id="4" name="Slide Number Placeholder 3"/>
          <p:cNvSpPr>
            <a:spLocks noGrp="1"/>
          </p:cNvSpPr>
          <p:nvPr>
            <p:ph type="sldNum" sz="quarter" idx="12"/>
          </p:nvPr>
        </p:nvSpPr>
        <p:spPr/>
        <p:txBody>
          <a:bodyPr/>
          <a:lstStyle/>
          <a:p>
            <a:fld id="{5E4F0376-0E54-9843-B673-E00D6670E830}" type="slidenum">
              <a:rPr lang="en-US" smtClean="0"/>
              <a:pPr/>
              <a:t>26</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4614" y="3886195"/>
            <a:ext cx="6962775"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7467585" y="6172171"/>
            <a:ext cx="1510350" cy="646331"/>
          </a:xfrm>
          <a:prstGeom prst="rect">
            <a:avLst/>
          </a:prstGeom>
          <a:solidFill>
            <a:schemeClr val="bg1">
              <a:lumMod val="95000"/>
            </a:schemeClr>
          </a:solidFill>
        </p:spPr>
        <p:txBody>
          <a:bodyPr wrap="none" rtlCol="0">
            <a:spAutoFit/>
          </a:bodyPr>
          <a:lstStyle/>
          <a:p>
            <a:r>
              <a:rPr lang="en-US" sz="900" b="1" dirty="0">
                <a:solidFill>
                  <a:schemeClr val="bg1">
                    <a:lumMod val="65000"/>
                  </a:schemeClr>
                </a:solidFill>
              </a:rPr>
              <a:t>Database Systems</a:t>
            </a:r>
          </a:p>
          <a:p>
            <a:r>
              <a:rPr lang="en-US" sz="900" dirty="0">
                <a:solidFill>
                  <a:schemeClr val="bg1">
                    <a:lumMod val="65000"/>
                  </a:schemeClr>
                </a:solidFill>
              </a:rPr>
              <a:t>by </a:t>
            </a:r>
            <a:r>
              <a:rPr lang="en-US" sz="900" dirty="0" err="1">
                <a:solidFill>
                  <a:schemeClr val="bg1">
                    <a:lumMod val="65000"/>
                  </a:schemeClr>
                </a:solidFill>
              </a:rPr>
              <a:t>Jukić</a:t>
            </a:r>
            <a:r>
              <a:rPr lang="en-US" sz="900" dirty="0">
                <a:solidFill>
                  <a:schemeClr val="bg1">
                    <a:lumMod val="65000"/>
                  </a:schemeClr>
                </a:solidFill>
              </a:rPr>
              <a:t>, </a:t>
            </a:r>
            <a:r>
              <a:rPr lang="en-US" sz="900" dirty="0" err="1">
                <a:solidFill>
                  <a:schemeClr val="bg1">
                    <a:lumMod val="65000"/>
                  </a:schemeClr>
                </a:solidFill>
              </a:rPr>
              <a:t>Vrbsky</a:t>
            </a:r>
            <a:r>
              <a:rPr lang="en-US" sz="900" dirty="0">
                <a:solidFill>
                  <a:schemeClr val="bg1">
                    <a:lumMod val="65000"/>
                  </a:schemeClr>
                </a:solidFill>
              </a:rPr>
              <a:t>, &amp; </a:t>
            </a:r>
            <a:r>
              <a:rPr lang="en-US" sz="900" dirty="0" err="1">
                <a:solidFill>
                  <a:schemeClr val="bg1">
                    <a:lumMod val="65000"/>
                  </a:schemeClr>
                </a:solidFill>
              </a:rPr>
              <a:t>Nestorov</a:t>
            </a:r>
            <a:endParaRPr lang="en-US" sz="900" dirty="0">
              <a:solidFill>
                <a:schemeClr val="bg1">
                  <a:lumMod val="65000"/>
                </a:schemeClr>
              </a:solidFill>
            </a:endParaRPr>
          </a:p>
          <a:p>
            <a:r>
              <a:rPr lang="en-US" sz="900" dirty="0">
                <a:solidFill>
                  <a:schemeClr val="bg1">
                    <a:lumMod val="65000"/>
                  </a:schemeClr>
                </a:solidFill>
              </a:rPr>
              <a:t>Pearson 2014</a:t>
            </a:r>
          </a:p>
          <a:p>
            <a:r>
              <a:rPr lang="en-US" sz="900" dirty="0">
                <a:solidFill>
                  <a:schemeClr val="bg1">
                    <a:lumMod val="65000"/>
                  </a:schemeClr>
                </a:solidFill>
              </a:rPr>
              <a:t>ISBN 978-0-13-257567-6</a:t>
            </a:r>
          </a:p>
        </p:txBody>
      </p:sp>
    </p:spTree>
    <p:extLst>
      <p:ext uri="{BB962C8B-B14F-4D97-AF65-F5344CB8AC3E}">
        <p14:creationId xmlns:p14="http://schemas.microsoft.com/office/powerpoint/2010/main" val="79291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Relationships</a:t>
            </a:r>
          </a:p>
        </p:txBody>
      </p:sp>
      <p:sp>
        <p:nvSpPr>
          <p:cNvPr id="3" name="Content Placeholder 2"/>
          <p:cNvSpPr>
            <a:spLocks noGrp="1"/>
          </p:cNvSpPr>
          <p:nvPr>
            <p:ph idx="1"/>
          </p:nvPr>
        </p:nvSpPr>
        <p:spPr>
          <a:xfrm>
            <a:off x="1981200" y="1295401"/>
            <a:ext cx="8229600" cy="3139429"/>
          </a:xfrm>
        </p:spPr>
        <p:txBody>
          <a:bodyPr/>
          <a:lstStyle/>
          <a:p>
            <a:r>
              <a:rPr lang="en-US" dirty="0"/>
              <a:t>One-to-one (1:1)</a:t>
            </a:r>
          </a:p>
          <a:p>
            <a:endParaRPr lang="en-US" dirty="0"/>
          </a:p>
          <a:p>
            <a:endParaRPr lang="en-US" dirty="0"/>
          </a:p>
          <a:p>
            <a:endParaRPr lang="en-US" dirty="0"/>
          </a:p>
          <a:p>
            <a:endParaRPr lang="en-US" dirty="0"/>
          </a:p>
          <a:p>
            <a:r>
              <a:rPr lang="en-US" dirty="0"/>
              <a:t>One-to-many (1:M)</a:t>
            </a:r>
          </a:p>
        </p:txBody>
      </p:sp>
      <p:sp>
        <p:nvSpPr>
          <p:cNvPr id="4" name="Slide Number Placeholder 3"/>
          <p:cNvSpPr>
            <a:spLocks noGrp="1"/>
          </p:cNvSpPr>
          <p:nvPr>
            <p:ph type="sldNum" sz="quarter" idx="12"/>
          </p:nvPr>
        </p:nvSpPr>
        <p:spPr/>
        <p:txBody>
          <a:bodyPr/>
          <a:lstStyle/>
          <a:p>
            <a:fld id="{5E4F0376-0E54-9843-B673-E00D6670E830}" type="slidenum">
              <a:rPr lang="en-US" smtClean="0"/>
              <a:pPr/>
              <a:t>27</a:t>
            </a:fld>
            <a:endParaRPr 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1319" y="1783098"/>
            <a:ext cx="6765925" cy="1339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7924077" y="6172171"/>
            <a:ext cx="1510350" cy="646331"/>
          </a:xfrm>
          <a:prstGeom prst="rect">
            <a:avLst/>
          </a:prstGeom>
          <a:solidFill>
            <a:schemeClr val="bg1">
              <a:lumMod val="95000"/>
            </a:schemeClr>
          </a:solidFill>
        </p:spPr>
        <p:txBody>
          <a:bodyPr wrap="none" rtlCol="0">
            <a:spAutoFit/>
          </a:bodyPr>
          <a:lstStyle/>
          <a:p>
            <a:r>
              <a:rPr lang="en-US" sz="900" b="1" dirty="0">
                <a:solidFill>
                  <a:schemeClr val="bg1">
                    <a:lumMod val="65000"/>
                  </a:schemeClr>
                </a:solidFill>
              </a:rPr>
              <a:t>Database Systems</a:t>
            </a:r>
          </a:p>
          <a:p>
            <a:r>
              <a:rPr lang="en-US" sz="900" dirty="0">
                <a:solidFill>
                  <a:schemeClr val="bg1">
                    <a:lumMod val="65000"/>
                  </a:schemeClr>
                </a:solidFill>
              </a:rPr>
              <a:t>by </a:t>
            </a:r>
            <a:r>
              <a:rPr lang="en-US" sz="900" dirty="0" err="1">
                <a:solidFill>
                  <a:schemeClr val="bg1">
                    <a:lumMod val="65000"/>
                  </a:schemeClr>
                </a:solidFill>
              </a:rPr>
              <a:t>Jukić</a:t>
            </a:r>
            <a:r>
              <a:rPr lang="en-US" sz="900" dirty="0">
                <a:solidFill>
                  <a:schemeClr val="bg1">
                    <a:lumMod val="65000"/>
                  </a:schemeClr>
                </a:solidFill>
              </a:rPr>
              <a:t>, </a:t>
            </a:r>
            <a:r>
              <a:rPr lang="en-US" sz="900" dirty="0" err="1">
                <a:solidFill>
                  <a:schemeClr val="bg1">
                    <a:lumMod val="65000"/>
                  </a:schemeClr>
                </a:solidFill>
              </a:rPr>
              <a:t>Vrbsky</a:t>
            </a:r>
            <a:r>
              <a:rPr lang="en-US" sz="900" dirty="0">
                <a:solidFill>
                  <a:schemeClr val="bg1">
                    <a:lumMod val="65000"/>
                  </a:schemeClr>
                </a:solidFill>
              </a:rPr>
              <a:t>, &amp; </a:t>
            </a:r>
            <a:r>
              <a:rPr lang="en-US" sz="900" dirty="0" err="1">
                <a:solidFill>
                  <a:schemeClr val="bg1">
                    <a:lumMod val="65000"/>
                  </a:schemeClr>
                </a:solidFill>
              </a:rPr>
              <a:t>Nestorov</a:t>
            </a:r>
            <a:endParaRPr lang="en-US" sz="900" dirty="0">
              <a:solidFill>
                <a:schemeClr val="bg1">
                  <a:lumMod val="65000"/>
                </a:schemeClr>
              </a:solidFill>
            </a:endParaRPr>
          </a:p>
          <a:p>
            <a:r>
              <a:rPr lang="en-US" sz="900" dirty="0">
                <a:solidFill>
                  <a:schemeClr val="bg1">
                    <a:lumMod val="65000"/>
                  </a:schemeClr>
                </a:solidFill>
              </a:rPr>
              <a:t>Pearson 2014</a:t>
            </a:r>
          </a:p>
          <a:p>
            <a:r>
              <a:rPr lang="en-US" sz="900" dirty="0">
                <a:solidFill>
                  <a:schemeClr val="bg1">
                    <a:lumMod val="65000"/>
                  </a:schemeClr>
                </a:solidFill>
              </a:rPr>
              <a:t>ISBN 978-0-13-257567-6</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319" y="4343391"/>
            <a:ext cx="6657975" cy="1457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p:nvPr/>
        </p:nvSpPr>
        <p:spPr>
          <a:xfrm>
            <a:off x="3718587" y="3154684"/>
            <a:ext cx="5778505" cy="646331"/>
          </a:xfrm>
          <a:prstGeom prst="rect">
            <a:avLst/>
          </a:prstGeom>
          <a:noFill/>
        </p:spPr>
        <p:txBody>
          <a:bodyPr wrap="none" rtlCol="0">
            <a:spAutoFit/>
          </a:bodyPr>
          <a:lstStyle/>
          <a:p>
            <a:r>
              <a:rPr lang="en-US" dirty="0"/>
              <a:t>Each employee is allotted at most one (zero or one) vehicle.</a:t>
            </a:r>
          </a:p>
          <a:p>
            <a:r>
              <a:rPr lang="en-US" dirty="0"/>
              <a:t>Each vehicle is allotted to exactly one employee.</a:t>
            </a:r>
          </a:p>
        </p:txBody>
      </p:sp>
      <p:sp>
        <p:nvSpPr>
          <p:cNvPr id="10" name="TextBox 9"/>
          <p:cNvSpPr txBox="1"/>
          <p:nvPr/>
        </p:nvSpPr>
        <p:spPr>
          <a:xfrm>
            <a:off x="3261392" y="5806414"/>
            <a:ext cx="5731313" cy="369332"/>
          </a:xfrm>
          <a:prstGeom prst="rect">
            <a:avLst/>
          </a:prstGeom>
          <a:noFill/>
        </p:spPr>
        <p:txBody>
          <a:bodyPr wrap="none" rtlCol="0">
            <a:spAutoFit/>
          </a:bodyPr>
          <a:lstStyle/>
          <a:p>
            <a:r>
              <a:rPr lang="en-US" dirty="0"/>
              <a:t>Each region has located in it at least one (i.e., many) stores.</a:t>
            </a:r>
          </a:p>
        </p:txBody>
      </p:sp>
    </p:spTree>
    <p:extLst>
      <p:ext uri="{BB962C8B-B14F-4D97-AF65-F5344CB8AC3E}">
        <p14:creationId xmlns:p14="http://schemas.microsoft.com/office/powerpoint/2010/main" val="157669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Relationships</a:t>
            </a:r>
            <a:r>
              <a:rPr lang="en-US" i="1" dirty="0"/>
              <a:t> </a:t>
            </a:r>
            <a:r>
              <a:rPr lang="en-US" dirty="0"/>
              <a:t>- continued</a:t>
            </a:r>
          </a:p>
        </p:txBody>
      </p:sp>
      <p:sp>
        <p:nvSpPr>
          <p:cNvPr id="3" name="Content Placeholder 2"/>
          <p:cNvSpPr>
            <a:spLocks noGrp="1"/>
          </p:cNvSpPr>
          <p:nvPr>
            <p:ph idx="1"/>
          </p:nvPr>
        </p:nvSpPr>
        <p:spPr>
          <a:xfrm>
            <a:off x="1981200" y="1295401"/>
            <a:ext cx="8229600" cy="579137"/>
          </a:xfrm>
        </p:spPr>
        <p:txBody>
          <a:bodyPr/>
          <a:lstStyle/>
          <a:p>
            <a:r>
              <a:rPr lang="en-US" dirty="0"/>
              <a:t>Many-to-many (M:N)</a:t>
            </a:r>
          </a:p>
        </p:txBody>
      </p:sp>
      <p:sp>
        <p:nvSpPr>
          <p:cNvPr id="4" name="Slide Number Placeholder 3"/>
          <p:cNvSpPr>
            <a:spLocks noGrp="1"/>
          </p:cNvSpPr>
          <p:nvPr>
            <p:ph type="sldNum" sz="quarter" idx="12"/>
          </p:nvPr>
        </p:nvSpPr>
        <p:spPr/>
        <p:txBody>
          <a:bodyPr/>
          <a:lstStyle/>
          <a:p>
            <a:fld id="{5E4F0376-0E54-9843-B673-E00D6670E830}" type="slidenum">
              <a:rPr lang="en-US" smtClean="0"/>
              <a:pPr/>
              <a:t>28</a:t>
            </a:fld>
            <a:endParaRPr 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1319" y="1807848"/>
            <a:ext cx="6677025" cy="1438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7924077" y="6172171"/>
            <a:ext cx="1510350" cy="646331"/>
          </a:xfrm>
          <a:prstGeom prst="rect">
            <a:avLst/>
          </a:prstGeom>
          <a:solidFill>
            <a:schemeClr val="bg1">
              <a:lumMod val="95000"/>
            </a:schemeClr>
          </a:solidFill>
        </p:spPr>
        <p:txBody>
          <a:bodyPr wrap="none" rtlCol="0">
            <a:spAutoFit/>
          </a:bodyPr>
          <a:lstStyle/>
          <a:p>
            <a:r>
              <a:rPr lang="en-US" sz="900" b="1" dirty="0">
                <a:solidFill>
                  <a:schemeClr val="bg1">
                    <a:lumMod val="65000"/>
                  </a:schemeClr>
                </a:solidFill>
              </a:rPr>
              <a:t>Database Systems</a:t>
            </a:r>
          </a:p>
          <a:p>
            <a:r>
              <a:rPr lang="en-US" sz="900" dirty="0">
                <a:solidFill>
                  <a:schemeClr val="bg1">
                    <a:lumMod val="65000"/>
                  </a:schemeClr>
                </a:solidFill>
              </a:rPr>
              <a:t>by </a:t>
            </a:r>
            <a:r>
              <a:rPr lang="en-US" sz="900" dirty="0" err="1">
                <a:solidFill>
                  <a:schemeClr val="bg1">
                    <a:lumMod val="65000"/>
                  </a:schemeClr>
                </a:solidFill>
              </a:rPr>
              <a:t>Jukić</a:t>
            </a:r>
            <a:r>
              <a:rPr lang="en-US" sz="900" dirty="0">
                <a:solidFill>
                  <a:schemeClr val="bg1">
                    <a:lumMod val="65000"/>
                  </a:schemeClr>
                </a:solidFill>
              </a:rPr>
              <a:t>, </a:t>
            </a:r>
            <a:r>
              <a:rPr lang="en-US" sz="900" dirty="0" err="1">
                <a:solidFill>
                  <a:schemeClr val="bg1">
                    <a:lumMod val="65000"/>
                  </a:schemeClr>
                </a:solidFill>
              </a:rPr>
              <a:t>Vrbsky</a:t>
            </a:r>
            <a:r>
              <a:rPr lang="en-US" sz="900" dirty="0">
                <a:solidFill>
                  <a:schemeClr val="bg1">
                    <a:lumMod val="65000"/>
                  </a:schemeClr>
                </a:solidFill>
              </a:rPr>
              <a:t>, &amp; </a:t>
            </a:r>
            <a:r>
              <a:rPr lang="en-US" sz="900" dirty="0" err="1">
                <a:solidFill>
                  <a:schemeClr val="bg1">
                    <a:lumMod val="65000"/>
                  </a:schemeClr>
                </a:solidFill>
              </a:rPr>
              <a:t>Nestorov</a:t>
            </a:r>
            <a:endParaRPr lang="en-US" sz="900" dirty="0">
              <a:solidFill>
                <a:schemeClr val="bg1">
                  <a:lumMod val="65000"/>
                </a:schemeClr>
              </a:solidFill>
            </a:endParaRPr>
          </a:p>
          <a:p>
            <a:r>
              <a:rPr lang="en-US" sz="900" dirty="0">
                <a:solidFill>
                  <a:schemeClr val="bg1">
                    <a:lumMod val="65000"/>
                  </a:schemeClr>
                </a:solidFill>
              </a:rPr>
              <a:t>Pearson 2014</a:t>
            </a:r>
          </a:p>
          <a:p>
            <a:r>
              <a:rPr lang="en-US" sz="900" dirty="0">
                <a:solidFill>
                  <a:schemeClr val="bg1">
                    <a:lumMod val="65000"/>
                  </a:schemeClr>
                </a:solidFill>
              </a:rPr>
              <a:t>ISBN 978-0-13-257567-6</a:t>
            </a:r>
          </a:p>
        </p:txBody>
      </p:sp>
      <p:sp>
        <p:nvSpPr>
          <p:cNvPr id="7" name="TextBox 6"/>
          <p:cNvSpPr txBox="1"/>
          <p:nvPr/>
        </p:nvSpPr>
        <p:spPr>
          <a:xfrm>
            <a:off x="2987074" y="3246123"/>
            <a:ext cx="6968190" cy="646331"/>
          </a:xfrm>
          <a:prstGeom prst="rect">
            <a:avLst/>
          </a:prstGeom>
          <a:noFill/>
        </p:spPr>
        <p:txBody>
          <a:bodyPr wrap="none" rtlCol="0">
            <a:spAutoFit/>
          </a:bodyPr>
          <a:lstStyle/>
          <a:p>
            <a:r>
              <a:rPr lang="en-US" dirty="0"/>
              <a:t>Each employee is assigned to zero or several (i.e., many) projects.</a:t>
            </a:r>
          </a:p>
          <a:p>
            <a:r>
              <a:rPr lang="en-US" dirty="0"/>
              <a:t>Each project has assigned to it at least one (i.e., one or many) employee.</a:t>
            </a:r>
          </a:p>
        </p:txBody>
      </p:sp>
    </p:spTree>
    <p:extLst>
      <p:ext uri="{BB962C8B-B14F-4D97-AF65-F5344CB8AC3E}">
        <p14:creationId xmlns:p14="http://schemas.microsoft.com/office/powerpoint/2010/main" val="314696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Relationships</a:t>
            </a:r>
          </a:p>
        </p:txBody>
      </p:sp>
      <p:sp>
        <p:nvSpPr>
          <p:cNvPr id="3" name="Content Placeholder 2"/>
          <p:cNvSpPr>
            <a:spLocks noGrp="1"/>
          </p:cNvSpPr>
          <p:nvPr>
            <p:ph idx="1"/>
          </p:nvPr>
        </p:nvSpPr>
        <p:spPr>
          <a:xfrm>
            <a:off x="1981200" y="1295401"/>
            <a:ext cx="8229600" cy="1036332"/>
          </a:xfrm>
        </p:spPr>
        <p:txBody>
          <a:bodyPr/>
          <a:lstStyle/>
          <a:p>
            <a:r>
              <a:rPr lang="en-US" dirty="0"/>
              <a:t>Two entities can have multiple relationships with each other.</a:t>
            </a:r>
          </a:p>
        </p:txBody>
      </p:sp>
      <p:sp>
        <p:nvSpPr>
          <p:cNvPr id="4" name="Slide Number Placeholder 3"/>
          <p:cNvSpPr>
            <a:spLocks noGrp="1"/>
          </p:cNvSpPr>
          <p:nvPr>
            <p:ph type="sldNum" sz="quarter" idx="12"/>
          </p:nvPr>
        </p:nvSpPr>
        <p:spPr/>
        <p:txBody>
          <a:bodyPr/>
          <a:lstStyle/>
          <a:p>
            <a:fld id="{5E4F0376-0E54-9843-B673-E00D6670E830}" type="slidenum">
              <a:rPr lang="en-US" smtClean="0"/>
              <a:pPr/>
              <a:t>29</a:t>
            </a:fld>
            <a:endParaRPr 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35" y="2514610"/>
            <a:ext cx="6127750" cy="301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7924077" y="6172171"/>
            <a:ext cx="1510350" cy="646331"/>
          </a:xfrm>
          <a:prstGeom prst="rect">
            <a:avLst/>
          </a:prstGeom>
          <a:solidFill>
            <a:schemeClr val="bg1">
              <a:lumMod val="95000"/>
            </a:schemeClr>
          </a:solidFill>
        </p:spPr>
        <p:txBody>
          <a:bodyPr wrap="none" rtlCol="0">
            <a:spAutoFit/>
          </a:bodyPr>
          <a:lstStyle/>
          <a:p>
            <a:r>
              <a:rPr lang="en-US" sz="900" b="1" dirty="0">
                <a:solidFill>
                  <a:schemeClr val="bg1">
                    <a:lumMod val="65000"/>
                  </a:schemeClr>
                </a:solidFill>
              </a:rPr>
              <a:t>Database Systems</a:t>
            </a:r>
          </a:p>
          <a:p>
            <a:r>
              <a:rPr lang="en-US" sz="900" dirty="0">
                <a:solidFill>
                  <a:schemeClr val="bg1">
                    <a:lumMod val="65000"/>
                  </a:schemeClr>
                </a:solidFill>
              </a:rPr>
              <a:t>by </a:t>
            </a:r>
            <a:r>
              <a:rPr lang="en-US" sz="900" dirty="0" err="1">
                <a:solidFill>
                  <a:schemeClr val="bg1">
                    <a:lumMod val="65000"/>
                  </a:schemeClr>
                </a:solidFill>
              </a:rPr>
              <a:t>Jukić</a:t>
            </a:r>
            <a:r>
              <a:rPr lang="en-US" sz="900" dirty="0">
                <a:solidFill>
                  <a:schemeClr val="bg1">
                    <a:lumMod val="65000"/>
                  </a:schemeClr>
                </a:solidFill>
              </a:rPr>
              <a:t>, </a:t>
            </a:r>
            <a:r>
              <a:rPr lang="en-US" sz="900" dirty="0" err="1">
                <a:solidFill>
                  <a:schemeClr val="bg1">
                    <a:lumMod val="65000"/>
                  </a:schemeClr>
                </a:solidFill>
              </a:rPr>
              <a:t>Vrbsky</a:t>
            </a:r>
            <a:r>
              <a:rPr lang="en-US" sz="900" dirty="0">
                <a:solidFill>
                  <a:schemeClr val="bg1">
                    <a:lumMod val="65000"/>
                  </a:schemeClr>
                </a:solidFill>
              </a:rPr>
              <a:t>, &amp; </a:t>
            </a:r>
            <a:r>
              <a:rPr lang="en-US" sz="900" dirty="0" err="1">
                <a:solidFill>
                  <a:schemeClr val="bg1">
                    <a:lumMod val="65000"/>
                  </a:schemeClr>
                </a:solidFill>
              </a:rPr>
              <a:t>Nestorov</a:t>
            </a:r>
            <a:endParaRPr lang="en-US" sz="900" dirty="0">
              <a:solidFill>
                <a:schemeClr val="bg1">
                  <a:lumMod val="65000"/>
                </a:schemeClr>
              </a:solidFill>
            </a:endParaRPr>
          </a:p>
          <a:p>
            <a:r>
              <a:rPr lang="en-US" sz="900" dirty="0">
                <a:solidFill>
                  <a:schemeClr val="bg1">
                    <a:lumMod val="65000"/>
                  </a:schemeClr>
                </a:solidFill>
              </a:rPr>
              <a:t>Pearson 2014</a:t>
            </a:r>
          </a:p>
          <a:p>
            <a:r>
              <a:rPr lang="en-US" sz="900" dirty="0">
                <a:solidFill>
                  <a:schemeClr val="bg1">
                    <a:lumMod val="65000"/>
                  </a:schemeClr>
                </a:solidFill>
              </a:rPr>
              <a:t>ISBN 978-0-13-257567-6</a:t>
            </a:r>
          </a:p>
        </p:txBody>
      </p:sp>
    </p:spTree>
    <p:extLst>
      <p:ext uri="{BB962C8B-B14F-4D97-AF65-F5344CB8AC3E}">
        <p14:creationId xmlns:p14="http://schemas.microsoft.com/office/powerpoint/2010/main" val="9868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FC14E-63C3-1D4E-AE9C-4102966912D1}"/>
              </a:ext>
            </a:extLst>
          </p:cNvPr>
          <p:cNvSpPr>
            <a:spLocks noGrp="1"/>
          </p:cNvSpPr>
          <p:nvPr>
            <p:ph type="title"/>
          </p:nvPr>
        </p:nvSpPr>
        <p:spPr/>
        <p:txBody>
          <a:bodyPr/>
          <a:lstStyle/>
          <a:p>
            <a:r>
              <a:rPr lang="en-US" dirty="0"/>
              <a:t>Local or Remote</a:t>
            </a:r>
          </a:p>
        </p:txBody>
      </p:sp>
      <p:sp>
        <p:nvSpPr>
          <p:cNvPr id="3" name="Content Placeholder 2">
            <a:extLst>
              <a:ext uri="{FF2B5EF4-FFF2-40B4-BE49-F238E27FC236}">
                <a16:creationId xmlns:a16="http://schemas.microsoft.com/office/drawing/2014/main" id="{29ADB2B5-988D-C044-96F2-E89ECF90D05A}"/>
              </a:ext>
            </a:extLst>
          </p:cNvPr>
          <p:cNvSpPr>
            <a:spLocks noGrp="1"/>
          </p:cNvSpPr>
          <p:nvPr>
            <p:ph idx="1"/>
          </p:nvPr>
        </p:nvSpPr>
        <p:spPr>
          <a:xfrm>
            <a:off x="838200" y="1238996"/>
            <a:ext cx="10515600" cy="1406668"/>
          </a:xfrm>
        </p:spPr>
        <p:txBody>
          <a:bodyPr/>
          <a:lstStyle/>
          <a:p>
            <a:r>
              <a:rPr lang="en-US" dirty="0"/>
              <a:t>The </a:t>
            </a:r>
            <a:r>
              <a:rPr lang="en-US" i="1" dirty="0"/>
              <a:t>client</a:t>
            </a:r>
            <a:r>
              <a:rPr lang="en-US" dirty="0"/>
              <a:t> and the </a:t>
            </a:r>
            <a:r>
              <a:rPr lang="en-US" i="1" dirty="0"/>
              <a:t>server</a:t>
            </a:r>
            <a:r>
              <a:rPr lang="en-US" dirty="0"/>
              <a:t> can run on the same machine, or they may run on separate machines and communicate over a </a:t>
            </a:r>
            <a:r>
              <a:rPr lang="en-US" i="1" dirty="0"/>
              <a:t>network</a:t>
            </a:r>
            <a:r>
              <a:rPr lang="en-US" dirty="0"/>
              <a:t>.</a:t>
            </a:r>
          </a:p>
          <a:p>
            <a:r>
              <a:rPr lang="en-US" dirty="0"/>
              <a:t>Network communication may be hidden by a function call library.</a:t>
            </a:r>
          </a:p>
        </p:txBody>
      </p:sp>
      <p:sp>
        <p:nvSpPr>
          <p:cNvPr id="4" name="Date Placeholder 3">
            <a:extLst>
              <a:ext uri="{FF2B5EF4-FFF2-40B4-BE49-F238E27FC236}">
                <a16:creationId xmlns:a16="http://schemas.microsoft.com/office/drawing/2014/main" id="{9BB7D6F0-F4B8-9F44-8603-3A5B45ECD79F}"/>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E5E7544A-164C-AF4C-B118-0D3546FC3C61}"/>
              </a:ext>
            </a:extLst>
          </p:cNvPr>
          <p:cNvSpPr>
            <a:spLocks noGrp="1"/>
          </p:cNvSpPr>
          <p:nvPr>
            <p:ph type="sldNum" sz="quarter" idx="12"/>
          </p:nvPr>
        </p:nvSpPr>
        <p:spPr/>
        <p:txBody>
          <a:bodyPr/>
          <a:lstStyle/>
          <a:p>
            <a:fld id="{FCFF2910-D1F1-314D-A8F2-476646A55ABA}" type="slidenum">
              <a:rPr lang="en-US" smtClean="0"/>
              <a:pPr/>
              <a:t>3</a:t>
            </a:fld>
            <a:endParaRPr lang="en-US" dirty="0"/>
          </a:p>
        </p:txBody>
      </p:sp>
      <p:sp>
        <p:nvSpPr>
          <p:cNvPr id="6" name="Rectangle 5">
            <a:extLst>
              <a:ext uri="{FF2B5EF4-FFF2-40B4-BE49-F238E27FC236}">
                <a16:creationId xmlns:a16="http://schemas.microsoft.com/office/drawing/2014/main" id="{1EAA11E1-1CEB-3B40-A364-A3A4C93E7AB8}"/>
              </a:ext>
            </a:extLst>
          </p:cNvPr>
          <p:cNvSpPr/>
          <p:nvPr/>
        </p:nvSpPr>
        <p:spPr>
          <a:xfrm>
            <a:off x="1179576" y="3216537"/>
            <a:ext cx="3282696" cy="2670048"/>
          </a:xfrm>
          <a:prstGeom prst="rect">
            <a:avLst/>
          </a:prstGeom>
          <a:solidFill>
            <a:schemeClr val="bg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F0F5D13-E9F9-984C-8F8B-63FA35B95B76}"/>
              </a:ext>
            </a:extLst>
          </p:cNvPr>
          <p:cNvSpPr txBox="1"/>
          <p:nvPr/>
        </p:nvSpPr>
        <p:spPr>
          <a:xfrm>
            <a:off x="1179576" y="2791968"/>
            <a:ext cx="3282695" cy="369332"/>
          </a:xfrm>
          <a:prstGeom prst="rect">
            <a:avLst/>
          </a:prstGeom>
          <a:noFill/>
        </p:spPr>
        <p:txBody>
          <a:bodyPr wrap="square" rtlCol="0">
            <a:spAutoFit/>
          </a:bodyPr>
          <a:lstStyle/>
          <a:p>
            <a:pPr algn="ctr"/>
            <a:r>
              <a:rPr lang="en-US" b="1" dirty="0"/>
              <a:t>Local Computer</a:t>
            </a:r>
          </a:p>
        </p:txBody>
      </p:sp>
      <p:sp>
        <p:nvSpPr>
          <p:cNvPr id="8" name="Rectangle 7">
            <a:extLst>
              <a:ext uri="{FF2B5EF4-FFF2-40B4-BE49-F238E27FC236}">
                <a16:creationId xmlns:a16="http://schemas.microsoft.com/office/drawing/2014/main" id="{DC05E1F4-08E0-7B4C-9C00-2DAF5AAFFD59}"/>
              </a:ext>
            </a:extLst>
          </p:cNvPr>
          <p:cNvSpPr/>
          <p:nvPr/>
        </p:nvSpPr>
        <p:spPr>
          <a:xfrm>
            <a:off x="7501128" y="3216537"/>
            <a:ext cx="3282696" cy="2670048"/>
          </a:xfrm>
          <a:prstGeom prst="rect">
            <a:avLst/>
          </a:prstGeom>
          <a:solidFill>
            <a:schemeClr val="bg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263CA1F-83A9-0B4D-8F19-23767DFDBC93}"/>
              </a:ext>
            </a:extLst>
          </p:cNvPr>
          <p:cNvSpPr txBox="1"/>
          <p:nvPr/>
        </p:nvSpPr>
        <p:spPr>
          <a:xfrm>
            <a:off x="7501128" y="2791968"/>
            <a:ext cx="3282695" cy="369332"/>
          </a:xfrm>
          <a:prstGeom prst="rect">
            <a:avLst/>
          </a:prstGeom>
          <a:noFill/>
        </p:spPr>
        <p:txBody>
          <a:bodyPr wrap="square" rtlCol="0">
            <a:spAutoFit/>
          </a:bodyPr>
          <a:lstStyle/>
          <a:p>
            <a:pPr algn="ctr"/>
            <a:r>
              <a:rPr lang="en-US" b="1" dirty="0"/>
              <a:t>Remote Computer</a:t>
            </a:r>
          </a:p>
        </p:txBody>
      </p:sp>
      <p:sp>
        <p:nvSpPr>
          <p:cNvPr id="12" name="TextBox 11">
            <a:extLst>
              <a:ext uri="{FF2B5EF4-FFF2-40B4-BE49-F238E27FC236}">
                <a16:creationId xmlns:a16="http://schemas.microsoft.com/office/drawing/2014/main" id="{3DFDAFD3-9553-FC42-96DD-41325FE1CD8E}"/>
              </a:ext>
            </a:extLst>
          </p:cNvPr>
          <p:cNvSpPr txBox="1"/>
          <p:nvPr/>
        </p:nvSpPr>
        <p:spPr>
          <a:xfrm>
            <a:off x="7644383" y="3378851"/>
            <a:ext cx="3011425" cy="1754326"/>
          </a:xfrm>
          <a:prstGeom prst="rect">
            <a:avLst/>
          </a:prstGeom>
          <a:solidFill>
            <a:schemeClr val="bg1"/>
          </a:solidFill>
          <a:ln w="28575">
            <a:solidFill>
              <a:schemeClr val="tx1"/>
            </a:solidFill>
          </a:ln>
        </p:spPr>
        <p:txBody>
          <a:bodyPr wrap="square" rtlCol="0">
            <a:spAutoFit/>
          </a:bodyPr>
          <a:lstStyle/>
          <a:p>
            <a:pPr algn="ctr"/>
            <a:r>
              <a:rPr lang="en-US" dirty="0"/>
              <a:t>Database Management Server</a:t>
            </a:r>
          </a:p>
          <a:p>
            <a:pPr algn="ctr"/>
            <a:endParaRPr lang="en-US" dirty="0"/>
          </a:p>
          <a:p>
            <a:pPr algn="ctr"/>
            <a:endParaRPr lang="en-US" dirty="0"/>
          </a:p>
          <a:p>
            <a:pPr algn="ctr"/>
            <a:endParaRPr lang="en-US" dirty="0"/>
          </a:p>
          <a:p>
            <a:pPr algn="ctr"/>
            <a:endParaRPr lang="en-US" dirty="0"/>
          </a:p>
          <a:p>
            <a:endParaRPr lang="en-US" dirty="0"/>
          </a:p>
        </p:txBody>
      </p:sp>
      <p:sp>
        <p:nvSpPr>
          <p:cNvPr id="13" name="TextBox 12">
            <a:extLst>
              <a:ext uri="{FF2B5EF4-FFF2-40B4-BE49-F238E27FC236}">
                <a16:creationId xmlns:a16="http://schemas.microsoft.com/office/drawing/2014/main" id="{508CDD95-6860-5042-A9D3-B7CE21CE0F75}"/>
              </a:ext>
            </a:extLst>
          </p:cNvPr>
          <p:cNvSpPr txBox="1"/>
          <p:nvPr/>
        </p:nvSpPr>
        <p:spPr>
          <a:xfrm>
            <a:off x="1315210" y="3378851"/>
            <a:ext cx="3011425" cy="2308324"/>
          </a:xfrm>
          <a:prstGeom prst="rect">
            <a:avLst/>
          </a:prstGeom>
          <a:solidFill>
            <a:schemeClr val="bg1"/>
          </a:solidFill>
          <a:ln w="28575">
            <a:solidFill>
              <a:schemeClr val="tx1"/>
            </a:solidFill>
          </a:ln>
        </p:spPr>
        <p:txBody>
          <a:bodyPr wrap="square" rtlCol="0">
            <a:spAutoFit/>
          </a:bodyPr>
          <a:lstStyle/>
          <a:p>
            <a:pPr algn="ctr"/>
            <a:r>
              <a:rPr lang="en-US" dirty="0"/>
              <a:t>Application Program</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endParaRPr lang="en-US" dirty="0"/>
          </a:p>
        </p:txBody>
      </p:sp>
      <p:cxnSp>
        <p:nvCxnSpPr>
          <p:cNvPr id="15" name="Straight Connector 14">
            <a:extLst>
              <a:ext uri="{FF2B5EF4-FFF2-40B4-BE49-F238E27FC236}">
                <a16:creationId xmlns:a16="http://schemas.microsoft.com/office/drawing/2014/main" id="{42B89268-937B-A247-AC77-2A8A699D133C}"/>
              </a:ext>
            </a:extLst>
          </p:cNvPr>
          <p:cNvCxnSpPr/>
          <p:nvPr/>
        </p:nvCxnSpPr>
        <p:spPr>
          <a:xfrm>
            <a:off x="1560576" y="3826137"/>
            <a:ext cx="24993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E1451B-B044-F347-B69E-67C5B017F56D}"/>
              </a:ext>
            </a:extLst>
          </p:cNvPr>
          <p:cNvCxnSpPr/>
          <p:nvPr/>
        </p:nvCxnSpPr>
        <p:spPr>
          <a:xfrm>
            <a:off x="1560576" y="4002921"/>
            <a:ext cx="24993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2DD33CA-215C-5042-B0A8-0B3CDF38C149}"/>
              </a:ext>
            </a:extLst>
          </p:cNvPr>
          <p:cNvCxnSpPr/>
          <p:nvPr/>
        </p:nvCxnSpPr>
        <p:spPr>
          <a:xfrm>
            <a:off x="1560576" y="4179705"/>
            <a:ext cx="24993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E491674-5207-2249-9D93-3AED759E0CD5}"/>
              </a:ext>
            </a:extLst>
          </p:cNvPr>
          <p:cNvCxnSpPr/>
          <p:nvPr/>
        </p:nvCxnSpPr>
        <p:spPr>
          <a:xfrm>
            <a:off x="1560576" y="4356489"/>
            <a:ext cx="24993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D6C918-AD5F-394C-B9D4-D1024A889E1A}"/>
              </a:ext>
            </a:extLst>
          </p:cNvPr>
          <p:cNvCxnSpPr/>
          <p:nvPr/>
        </p:nvCxnSpPr>
        <p:spPr>
          <a:xfrm>
            <a:off x="1545336" y="5435481"/>
            <a:ext cx="24993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0492B2B-4138-3E45-9F90-A5998CD9DE9F}"/>
              </a:ext>
            </a:extLst>
          </p:cNvPr>
          <p:cNvCxnSpPr/>
          <p:nvPr/>
        </p:nvCxnSpPr>
        <p:spPr>
          <a:xfrm>
            <a:off x="1560576" y="4710057"/>
            <a:ext cx="24993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A059C5D-4F0A-C244-AC07-19692D5958B5}"/>
              </a:ext>
            </a:extLst>
          </p:cNvPr>
          <p:cNvCxnSpPr/>
          <p:nvPr/>
        </p:nvCxnSpPr>
        <p:spPr>
          <a:xfrm>
            <a:off x="1560576" y="4886841"/>
            <a:ext cx="24993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D01EAF3-79F3-4F4E-BC75-11D127854B7B}"/>
              </a:ext>
            </a:extLst>
          </p:cNvPr>
          <p:cNvCxnSpPr/>
          <p:nvPr/>
        </p:nvCxnSpPr>
        <p:spPr>
          <a:xfrm>
            <a:off x="1560576" y="5063625"/>
            <a:ext cx="24993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1A44854-7E4B-C147-B2A0-A356273ED740}"/>
              </a:ext>
            </a:extLst>
          </p:cNvPr>
          <p:cNvCxnSpPr/>
          <p:nvPr/>
        </p:nvCxnSpPr>
        <p:spPr>
          <a:xfrm>
            <a:off x="1560576" y="5240409"/>
            <a:ext cx="24993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863270E-019D-CF46-85F6-BCF4ADCC4D03}"/>
              </a:ext>
            </a:extLst>
          </p:cNvPr>
          <p:cNvSpPr txBox="1"/>
          <p:nvPr/>
        </p:nvSpPr>
        <p:spPr>
          <a:xfrm>
            <a:off x="1931576" y="4336155"/>
            <a:ext cx="2261709" cy="369332"/>
          </a:xfrm>
          <a:prstGeom prst="rect">
            <a:avLst/>
          </a:prstGeom>
          <a:noFill/>
        </p:spPr>
        <p:txBody>
          <a:bodyPr wrap="none" rtlCol="0">
            <a:spAutoFit/>
          </a:bodyPr>
          <a:lstStyle/>
          <a:p>
            <a:r>
              <a:rPr lang="en-US" dirty="0"/>
              <a:t>Database function call</a:t>
            </a:r>
          </a:p>
        </p:txBody>
      </p:sp>
      <p:cxnSp>
        <p:nvCxnSpPr>
          <p:cNvPr id="26" name="Elbow Connector 25">
            <a:extLst>
              <a:ext uri="{FF2B5EF4-FFF2-40B4-BE49-F238E27FC236}">
                <a16:creationId xmlns:a16="http://schemas.microsoft.com/office/drawing/2014/main" id="{AFEBF221-ECAE-D74A-8098-99B672E5AAB7}"/>
              </a:ext>
            </a:extLst>
          </p:cNvPr>
          <p:cNvCxnSpPr>
            <a:cxnSpLocks/>
            <a:stCxn id="24" idx="3"/>
          </p:cNvCxnSpPr>
          <p:nvPr/>
        </p:nvCxnSpPr>
        <p:spPr>
          <a:xfrm flipV="1">
            <a:off x="4193285" y="3557913"/>
            <a:ext cx="3509772" cy="962908"/>
          </a:xfrm>
          <a:prstGeom prst="bentConnector3">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A13D0CF-B50B-DC44-87AB-ECB7A5A2C48B}"/>
              </a:ext>
            </a:extLst>
          </p:cNvPr>
          <p:cNvSpPr txBox="1"/>
          <p:nvPr/>
        </p:nvSpPr>
        <p:spPr>
          <a:xfrm>
            <a:off x="5044985" y="4696966"/>
            <a:ext cx="1673022" cy="646331"/>
          </a:xfrm>
          <a:prstGeom prst="rect">
            <a:avLst/>
          </a:prstGeom>
          <a:noFill/>
        </p:spPr>
        <p:txBody>
          <a:bodyPr wrap="none" rtlCol="0">
            <a:spAutoFit/>
          </a:bodyPr>
          <a:lstStyle/>
          <a:p>
            <a:pPr algn="ctr"/>
            <a:r>
              <a:rPr lang="en-US" dirty="0">
                <a:solidFill>
                  <a:srgbClr val="C00000"/>
                </a:solidFill>
              </a:rPr>
              <a:t>Network</a:t>
            </a:r>
          </a:p>
          <a:p>
            <a:pPr algn="ctr"/>
            <a:r>
              <a:rPr lang="en-US" dirty="0">
                <a:solidFill>
                  <a:srgbClr val="C00000"/>
                </a:solidFill>
              </a:rPr>
              <a:t>Communication</a:t>
            </a:r>
          </a:p>
        </p:txBody>
      </p:sp>
    </p:spTree>
    <p:extLst>
      <p:ext uri="{BB962C8B-B14F-4D97-AF65-F5344CB8AC3E}">
        <p14:creationId xmlns:p14="http://schemas.microsoft.com/office/powerpoint/2010/main" val="2136200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 Diagram Example</a:t>
            </a:r>
          </a:p>
        </p:txBody>
      </p:sp>
      <p:sp>
        <p:nvSpPr>
          <p:cNvPr id="4" name="Slide Number Placeholder 3"/>
          <p:cNvSpPr>
            <a:spLocks noGrp="1"/>
          </p:cNvSpPr>
          <p:nvPr>
            <p:ph type="sldNum" sz="quarter" idx="12"/>
          </p:nvPr>
        </p:nvSpPr>
        <p:spPr/>
        <p:txBody>
          <a:bodyPr/>
          <a:lstStyle/>
          <a:p>
            <a:fld id="{5E4F0376-0E54-9843-B673-E00D6670E830}" type="slidenum">
              <a:rPr lang="en-US" smtClean="0"/>
              <a:pPr/>
              <a:t>30</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807" y="1188707"/>
            <a:ext cx="7889123" cy="56235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7467585" y="6172171"/>
            <a:ext cx="1510350" cy="646331"/>
          </a:xfrm>
          <a:prstGeom prst="rect">
            <a:avLst/>
          </a:prstGeom>
          <a:solidFill>
            <a:schemeClr val="bg1">
              <a:lumMod val="95000"/>
            </a:schemeClr>
          </a:solidFill>
        </p:spPr>
        <p:txBody>
          <a:bodyPr wrap="none" rtlCol="0">
            <a:spAutoFit/>
          </a:bodyPr>
          <a:lstStyle/>
          <a:p>
            <a:r>
              <a:rPr lang="en-US" sz="900" b="1" dirty="0">
                <a:solidFill>
                  <a:schemeClr val="bg1">
                    <a:lumMod val="65000"/>
                  </a:schemeClr>
                </a:solidFill>
              </a:rPr>
              <a:t>Database Systems</a:t>
            </a:r>
          </a:p>
          <a:p>
            <a:r>
              <a:rPr lang="en-US" sz="900" dirty="0">
                <a:solidFill>
                  <a:schemeClr val="bg1">
                    <a:lumMod val="65000"/>
                  </a:schemeClr>
                </a:solidFill>
              </a:rPr>
              <a:t>by </a:t>
            </a:r>
            <a:r>
              <a:rPr lang="en-US" sz="900" dirty="0" err="1">
                <a:solidFill>
                  <a:schemeClr val="bg1">
                    <a:lumMod val="65000"/>
                  </a:schemeClr>
                </a:solidFill>
              </a:rPr>
              <a:t>Jukić</a:t>
            </a:r>
            <a:r>
              <a:rPr lang="en-US" sz="900" dirty="0">
                <a:solidFill>
                  <a:schemeClr val="bg1">
                    <a:lumMod val="65000"/>
                  </a:schemeClr>
                </a:solidFill>
              </a:rPr>
              <a:t>, </a:t>
            </a:r>
            <a:r>
              <a:rPr lang="en-US" sz="900" dirty="0" err="1">
                <a:solidFill>
                  <a:schemeClr val="bg1">
                    <a:lumMod val="65000"/>
                  </a:schemeClr>
                </a:solidFill>
              </a:rPr>
              <a:t>Vrbsky</a:t>
            </a:r>
            <a:r>
              <a:rPr lang="en-US" sz="900" dirty="0">
                <a:solidFill>
                  <a:schemeClr val="bg1">
                    <a:lumMod val="65000"/>
                  </a:schemeClr>
                </a:solidFill>
              </a:rPr>
              <a:t>, &amp; </a:t>
            </a:r>
            <a:r>
              <a:rPr lang="en-US" sz="900" dirty="0" err="1">
                <a:solidFill>
                  <a:schemeClr val="bg1">
                    <a:lumMod val="65000"/>
                  </a:schemeClr>
                </a:solidFill>
              </a:rPr>
              <a:t>Nestorov</a:t>
            </a:r>
            <a:endParaRPr lang="en-US" sz="900" dirty="0">
              <a:solidFill>
                <a:schemeClr val="bg1">
                  <a:lumMod val="65000"/>
                </a:schemeClr>
              </a:solidFill>
            </a:endParaRPr>
          </a:p>
          <a:p>
            <a:r>
              <a:rPr lang="en-US" sz="900" dirty="0">
                <a:solidFill>
                  <a:schemeClr val="bg1">
                    <a:lumMod val="65000"/>
                  </a:schemeClr>
                </a:solidFill>
              </a:rPr>
              <a:t>Pearson 2014</a:t>
            </a:r>
          </a:p>
          <a:p>
            <a:r>
              <a:rPr lang="en-US" sz="900" dirty="0">
                <a:solidFill>
                  <a:schemeClr val="bg1">
                    <a:lumMod val="65000"/>
                  </a:schemeClr>
                </a:solidFill>
              </a:rPr>
              <a:t>ISBN 978-0-13-257567-6</a:t>
            </a:r>
          </a:p>
        </p:txBody>
      </p:sp>
    </p:spTree>
    <p:extLst>
      <p:ext uri="{BB962C8B-B14F-4D97-AF65-F5344CB8AC3E}">
        <p14:creationId xmlns:p14="http://schemas.microsoft.com/office/powerpoint/2010/main" val="1238082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A9CD-A72F-604D-B7E7-30D928AC6E7A}"/>
              </a:ext>
            </a:extLst>
          </p:cNvPr>
          <p:cNvSpPr>
            <a:spLocks noGrp="1"/>
          </p:cNvSpPr>
          <p:nvPr>
            <p:ph type="title"/>
          </p:nvPr>
        </p:nvSpPr>
        <p:spPr/>
        <p:txBody>
          <a:bodyPr/>
          <a:lstStyle/>
          <a:p>
            <a:r>
              <a:rPr lang="en-US" dirty="0"/>
              <a:t>Database Design</a:t>
            </a:r>
          </a:p>
        </p:txBody>
      </p:sp>
      <p:sp>
        <p:nvSpPr>
          <p:cNvPr id="3" name="Content Placeholder 2">
            <a:extLst>
              <a:ext uri="{FF2B5EF4-FFF2-40B4-BE49-F238E27FC236}">
                <a16:creationId xmlns:a16="http://schemas.microsoft.com/office/drawing/2014/main" id="{C7EB6D29-1ACE-9A4C-8653-004301DE1F8C}"/>
              </a:ext>
            </a:extLst>
          </p:cNvPr>
          <p:cNvSpPr>
            <a:spLocks noGrp="1"/>
          </p:cNvSpPr>
          <p:nvPr>
            <p:ph idx="1"/>
          </p:nvPr>
        </p:nvSpPr>
        <p:spPr>
          <a:xfrm>
            <a:off x="1981200" y="1234464"/>
            <a:ext cx="8229600" cy="5013936"/>
          </a:xfrm>
        </p:spPr>
        <p:txBody>
          <a:bodyPr/>
          <a:lstStyle/>
          <a:p>
            <a:r>
              <a:rPr lang="en-US" dirty="0"/>
              <a:t>The ER diagram is the design of our database.</a:t>
            </a:r>
          </a:p>
          <a:p>
            <a:r>
              <a:rPr lang="en-US" dirty="0"/>
              <a:t>Map the diagram to a set of database tables.</a:t>
            </a:r>
          </a:p>
          <a:p>
            <a:pPr lvl="1"/>
            <a:r>
              <a:rPr lang="en-US" dirty="0"/>
              <a:t>Each table contains related data.</a:t>
            </a:r>
          </a:p>
          <a:p>
            <a:pPr lvl="1"/>
            <a:r>
              <a:rPr lang="en-US" dirty="0"/>
              <a:t>Example: An employee table.</a:t>
            </a:r>
          </a:p>
          <a:p>
            <a:pPr lvl="1"/>
            <a:r>
              <a:rPr lang="en-US" dirty="0"/>
              <a:t>A table is also called a </a:t>
            </a:r>
            <a:r>
              <a:rPr lang="en-US" i="1" dirty="0"/>
              <a:t>relation</a:t>
            </a:r>
            <a:r>
              <a:rPr lang="en-US" dirty="0"/>
              <a:t>.</a:t>
            </a:r>
          </a:p>
          <a:p>
            <a:r>
              <a:rPr lang="en-US" dirty="0"/>
              <a:t>Each row of a table contains the data </a:t>
            </a:r>
            <a:br>
              <a:rPr lang="en-US" dirty="0"/>
            </a:br>
            <a:r>
              <a:rPr lang="en-US" dirty="0"/>
              <a:t>of a single record.</a:t>
            </a:r>
          </a:p>
          <a:p>
            <a:pPr lvl="1"/>
            <a:r>
              <a:rPr lang="en-US" dirty="0"/>
              <a:t>Example: One row per employee record.</a:t>
            </a:r>
          </a:p>
          <a:p>
            <a:r>
              <a:rPr lang="en-US" dirty="0"/>
              <a:t>The table columns are the attributes.</a:t>
            </a:r>
          </a:p>
          <a:p>
            <a:pPr lvl="1"/>
            <a:r>
              <a:rPr lang="en-US" dirty="0"/>
              <a:t>Examples: Employee ID, name, gender, </a:t>
            </a:r>
            <a:br>
              <a:rPr lang="en-US" dirty="0"/>
            </a:br>
            <a:r>
              <a:rPr lang="en-US" dirty="0"/>
              <a:t>phone number, birthdate, etc.</a:t>
            </a:r>
          </a:p>
          <a:p>
            <a:endParaRPr lang="en-US" dirty="0"/>
          </a:p>
        </p:txBody>
      </p:sp>
      <p:sp>
        <p:nvSpPr>
          <p:cNvPr id="4" name="Slide Number Placeholder 3">
            <a:extLst>
              <a:ext uri="{FF2B5EF4-FFF2-40B4-BE49-F238E27FC236}">
                <a16:creationId xmlns:a16="http://schemas.microsoft.com/office/drawing/2014/main" id="{8542AC7B-D8E0-124B-99A9-686B4F20C046}"/>
              </a:ext>
            </a:extLst>
          </p:cNvPr>
          <p:cNvSpPr>
            <a:spLocks noGrp="1"/>
          </p:cNvSpPr>
          <p:nvPr>
            <p:ph type="sldNum" sz="quarter" idx="12"/>
          </p:nvPr>
        </p:nvSpPr>
        <p:spPr/>
        <p:txBody>
          <a:bodyPr/>
          <a:lstStyle/>
          <a:p>
            <a:fld id="{5E4F0376-0E54-9843-B673-E00D6670E830}" type="slidenum">
              <a:rPr lang="en-US" smtClean="0"/>
              <a:pPr/>
              <a:t>31</a:t>
            </a:fld>
            <a:endParaRPr lang="en-US"/>
          </a:p>
        </p:txBody>
      </p:sp>
    </p:spTree>
    <p:extLst>
      <p:ext uri="{BB962C8B-B14F-4D97-AF65-F5344CB8AC3E}">
        <p14:creationId xmlns:p14="http://schemas.microsoft.com/office/powerpoint/2010/main" val="612032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11514"/>
            <a:ext cx="8229600" cy="655637"/>
          </a:xfrm>
        </p:spPr>
        <p:txBody>
          <a:bodyPr>
            <a:normAutofit fontScale="90000"/>
          </a:bodyPr>
          <a:lstStyle/>
          <a:p>
            <a:r>
              <a:rPr lang="en-US" dirty="0"/>
              <a:t>Mapping Entities</a:t>
            </a:r>
          </a:p>
        </p:txBody>
      </p:sp>
      <p:sp>
        <p:nvSpPr>
          <p:cNvPr id="4" name="Slide Number Placeholder 3"/>
          <p:cNvSpPr>
            <a:spLocks noGrp="1"/>
          </p:cNvSpPr>
          <p:nvPr>
            <p:ph type="sldNum" sz="quarter" idx="12"/>
          </p:nvPr>
        </p:nvSpPr>
        <p:spPr>
          <a:xfrm>
            <a:off x="8305800" y="6248750"/>
            <a:ext cx="1905000" cy="457200"/>
          </a:xfrm>
        </p:spPr>
        <p:txBody>
          <a:bodyPr/>
          <a:lstStyle/>
          <a:p>
            <a:fld id="{5E4F0376-0E54-9843-B673-E00D6670E830}" type="slidenum">
              <a:rPr lang="en-US" smtClean="0"/>
              <a:pPr/>
              <a:t>32</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073" y="1305261"/>
            <a:ext cx="4572000" cy="349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8952" y="4252281"/>
            <a:ext cx="3408363"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7924077" y="6172521"/>
            <a:ext cx="1510350" cy="646331"/>
          </a:xfrm>
          <a:prstGeom prst="rect">
            <a:avLst/>
          </a:prstGeom>
          <a:solidFill>
            <a:schemeClr val="bg1">
              <a:lumMod val="95000"/>
            </a:schemeClr>
          </a:solidFill>
        </p:spPr>
        <p:txBody>
          <a:bodyPr wrap="none" rtlCol="0">
            <a:spAutoFit/>
          </a:bodyPr>
          <a:lstStyle/>
          <a:p>
            <a:r>
              <a:rPr lang="en-US" sz="900" b="1" dirty="0">
                <a:solidFill>
                  <a:schemeClr val="bg1">
                    <a:lumMod val="65000"/>
                  </a:schemeClr>
                </a:solidFill>
              </a:rPr>
              <a:t>Database Systems</a:t>
            </a:r>
          </a:p>
          <a:p>
            <a:r>
              <a:rPr lang="en-US" sz="900" dirty="0">
                <a:solidFill>
                  <a:schemeClr val="bg1">
                    <a:lumMod val="65000"/>
                  </a:schemeClr>
                </a:solidFill>
              </a:rPr>
              <a:t>by </a:t>
            </a:r>
            <a:r>
              <a:rPr lang="en-US" sz="900" dirty="0" err="1">
                <a:solidFill>
                  <a:schemeClr val="bg1">
                    <a:lumMod val="65000"/>
                  </a:schemeClr>
                </a:solidFill>
              </a:rPr>
              <a:t>Jukić</a:t>
            </a:r>
            <a:r>
              <a:rPr lang="en-US" sz="900" dirty="0">
                <a:solidFill>
                  <a:schemeClr val="bg1">
                    <a:lumMod val="65000"/>
                  </a:schemeClr>
                </a:solidFill>
              </a:rPr>
              <a:t>, </a:t>
            </a:r>
            <a:r>
              <a:rPr lang="en-US" sz="900" dirty="0" err="1">
                <a:solidFill>
                  <a:schemeClr val="bg1">
                    <a:lumMod val="65000"/>
                  </a:schemeClr>
                </a:solidFill>
              </a:rPr>
              <a:t>Vrbsky</a:t>
            </a:r>
            <a:r>
              <a:rPr lang="en-US" sz="900" dirty="0">
                <a:solidFill>
                  <a:schemeClr val="bg1">
                    <a:lumMod val="65000"/>
                  </a:schemeClr>
                </a:solidFill>
              </a:rPr>
              <a:t>, &amp; </a:t>
            </a:r>
            <a:r>
              <a:rPr lang="en-US" sz="900" dirty="0" err="1">
                <a:solidFill>
                  <a:schemeClr val="bg1">
                    <a:lumMod val="65000"/>
                  </a:schemeClr>
                </a:solidFill>
              </a:rPr>
              <a:t>Nestorov</a:t>
            </a:r>
            <a:endParaRPr lang="en-US" sz="900" dirty="0">
              <a:solidFill>
                <a:schemeClr val="bg1">
                  <a:lumMod val="65000"/>
                </a:schemeClr>
              </a:solidFill>
            </a:endParaRPr>
          </a:p>
          <a:p>
            <a:r>
              <a:rPr lang="en-US" sz="900" dirty="0">
                <a:solidFill>
                  <a:schemeClr val="bg1">
                    <a:lumMod val="65000"/>
                  </a:schemeClr>
                </a:solidFill>
              </a:rPr>
              <a:t>Pearson 2014</a:t>
            </a:r>
          </a:p>
          <a:p>
            <a:r>
              <a:rPr lang="en-US" sz="900" dirty="0">
                <a:solidFill>
                  <a:schemeClr val="bg1">
                    <a:lumMod val="65000"/>
                  </a:schemeClr>
                </a:solidFill>
              </a:rPr>
              <a:t>ISBN 978-0-13-257567-6</a:t>
            </a:r>
          </a:p>
        </p:txBody>
      </p:sp>
      <p:sp>
        <p:nvSpPr>
          <p:cNvPr id="3" name="TextBox 2">
            <a:extLst>
              <a:ext uri="{FF2B5EF4-FFF2-40B4-BE49-F238E27FC236}">
                <a16:creationId xmlns:a16="http://schemas.microsoft.com/office/drawing/2014/main" id="{F24A5396-D0D1-FA47-9B08-4081AF530E89}"/>
              </a:ext>
            </a:extLst>
          </p:cNvPr>
          <p:cNvSpPr txBox="1"/>
          <p:nvPr/>
        </p:nvSpPr>
        <p:spPr>
          <a:xfrm>
            <a:off x="5730244" y="1692009"/>
            <a:ext cx="1519390" cy="523220"/>
          </a:xfrm>
          <a:prstGeom prst="rect">
            <a:avLst/>
          </a:prstGeom>
          <a:solidFill>
            <a:schemeClr val="accent1">
              <a:lumMod val="20000"/>
              <a:lumOff val="80000"/>
            </a:schemeClr>
          </a:solidFill>
          <a:ln>
            <a:solidFill>
              <a:srgbClr val="0033CC"/>
            </a:solidFill>
          </a:ln>
        </p:spPr>
        <p:txBody>
          <a:bodyPr wrap="none" rtlCol="0">
            <a:spAutoFit/>
          </a:bodyPr>
          <a:lstStyle/>
          <a:p>
            <a:r>
              <a:rPr lang="en-US" sz="1400" dirty="0">
                <a:solidFill>
                  <a:srgbClr val="0033CC"/>
                </a:solidFill>
              </a:rPr>
              <a:t>ER diagram of the</a:t>
            </a:r>
          </a:p>
          <a:p>
            <a:r>
              <a:rPr lang="en-US" sz="1400" dirty="0">
                <a:solidFill>
                  <a:srgbClr val="0033CC"/>
                </a:solidFill>
              </a:rPr>
              <a:t>CUSTOMER entity.</a:t>
            </a:r>
          </a:p>
        </p:txBody>
      </p:sp>
      <p:sp>
        <p:nvSpPr>
          <p:cNvPr id="7" name="TextBox 6">
            <a:extLst>
              <a:ext uri="{FF2B5EF4-FFF2-40B4-BE49-F238E27FC236}">
                <a16:creationId xmlns:a16="http://schemas.microsoft.com/office/drawing/2014/main" id="{ED746478-3656-7D4A-BEDD-A004FB02FD88}"/>
              </a:ext>
            </a:extLst>
          </p:cNvPr>
          <p:cNvSpPr txBox="1"/>
          <p:nvPr/>
        </p:nvSpPr>
        <p:spPr>
          <a:xfrm>
            <a:off x="1868105" y="3795106"/>
            <a:ext cx="1371016" cy="523220"/>
          </a:xfrm>
          <a:prstGeom prst="rect">
            <a:avLst/>
          </a:prstGeom>
          <a:solidFill>
            <a:schemeClr val="accent1">
              <a:lumMod val="20000"/>
              <a:lumOff val="80000"/>
            </a:schemeClr>
          </a:solidFill>
          <a:ln>
            <a:solidFill>
              <a:srgbClr val="0033CC"/>
            </a:solidFill>
          </a:ln>
        </p:spPr>
        <p:txBody>
          <a:bodyPr wrap="none" rtlCol="0">
            <a:spAutoFit/>
          </a:bodyPr>
          <a:lstStyle/>
          <a:p>
            <a:r>
              <a:rPr lang="en-US" sz="1400" dirty="0">
                <a:solidFill>
                  <a:srgbClr val="0033CC"/>
                </a:solidFill>
              </a:rPr>
              <a:t>The CUSTOMER </a:t>
            </a:r>
            <a:br>
              <a:rPr lang="en-US" sz="1400" dirty="0">
                <a:solidFill>
                  <a:srgbClr val="0033CC"/>
                </a:solidFill>
              </a:rPr>
            </a:br>
            <a:r>
              <a:rPr lang="en-US" sz="1400" dirty="0">
                <a:solidFill>
                  <a:srgbClr val="0033CC"/>
                </a:solidFill>
              </a:rPr>
              <a:t>table design</a:t>
            </a:r>
          </a:p>
        </p:txBody>
      </p:sp>
      <p:sp>
        <p:nvSpPr>
          <p:cNvPr id="9" name="TextBox 8">
            <a:extLst>
              <a:ext uri="{FF2B5EF4-FFF2-40B4-BE49-F238E27FC236}">
                <a16:creationId xmlns:a16="http://schemas.microsoft.com/office/drawing/2014/main" id="{0B94D0E6-EBFF-F54B-A0AD-EDE7AAF91DF4}"/>
              </a:ext>
            </a:extLst>
          </p:cNvPr>
          <p:cNvSpPr txBox="1"/>
          <p:nvPr/>
        </p:nvSpPr>
        <p:spPr>
          <a:xfrm>
            <a:off x="5181611" y="5138750"/>
            <a:ext cx="1760867" cy="523220"/>
          </a:xfrm>
          <a:prstGeom prst="rect">
            <a:avLst/>
          </a:prstGeom>
          <a:solidFill>
            <a:schemeClr val="accent1">
              <a:lumMod val="20000"/>
              <a:lumOff val="80000"/>
            </a:schemeClr>
          </a:solidFill>
          <a:ln>
            <a:solidFill>
              <a:srgbClr val="0033CC"/>
            </a:solidFill>
          </a:ln>
        </p:spPr>
        <p:txBody>
          <a:bodyPr wrap="none" rtlCol="0">
            <a:spAutoFit/>
          </a:bodyPr>
          <a:lstStyle/>
          <a:p>
            <a:r>
              <a:rPr lang="en-US" sz="1400" dirty="0">
                <a:solidFill>
                  <a:srgbClr val="0033CC"/>
                </a:solidFill>
              </a:rPr>
              <a:t>An example of a filled</a:t>
            </a:r>
          </a:p>
          <a:p>
            <a:r>
              <a:rPr lang="en-US" sz="1400" dirty="0">
                <a:solidFill>
                  <a:srgbClr val="0033CC"/>
                </a:solidFill>
              </a:rPr>
              <a:t>CUSTOMER table.</a:t>
            </a:r>
          </a:p>
        </p:txBody>
      </p:sp>
    </p:spTree>
    <p:extLst>
      <p:ext uri="{BB962C8B-B14F-4D97-AF65-F5344CB8AC3E}">
        <p14:creationId xmlns:p14="http://schemas.microsoft.com/office/powerpoint/2010/main" val="2051375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Key</a:t>
            </a:r>
          </a:p>
        </p:txBody>
      </p:sp>
      <p:sp>
        <p:nvSpPr>
          <p:cNvPr id="3" name="Content Placeholder 2"/>
          <p:cNvSpPr>
            <a:spLocks noGrp="1"/>
          </p:cNvSpPr>
          <p:nvPr>
            <p:ph idx="1"/>
          </p:nvPr>
        </p:nvSpPr>
        <p:spPr>
          <a:xfrm>
            <a:off x="1981200" y="1295401"/>
            <a:ext cx="8229600" cy="1767844"/>
          </a:xfrm>
        </p:spPr>
        <p:txBody>
          <a:bodyPr/>
          <a:lstStyle/>
          <a:p>
            <a:r>
              <a:rPr lang="en-US" dirty="0"/>
              <a:t>Each table must have a </a:t>
            </a:r>
            <a:r>
              <a:rPr lang="en-US" i="1" dirty="0"/>
              <a:t>primary key</a:t>
            </a:r>
            <a:r>
              <a:rPr lang="en-US" dirty="0"/>
              <a:t>.</a:t>
            </a:r>
          </a:p>
          <a:p>
            <a:pPr lvl="1"/>
            <a:r>
              <a:rPr lang="en-US" dirty="0"/>
              <a:t>A column or set of columns whose value </a:t>
            </a:r>
            <a:br>
              <a:rPr lang="en-US" dirty="0"/>
            </a:br>
            <a:r>
              <a:rPr lang="en-US" dirty="0"/>
              <a:t>uniquely identifies each row.</a:t>
            </a:r>
          </a:p>
          <a:p>
            <a:pPr lvl="1"/>
            <a:r>
              <a:rPr lang="en-US" dirty="0"/>
              <a:t>Underline the </a:t>
            </a:r>
            <a:r>
              <a:rPr lang="en-US" u="sng" dirty="0"/>
              <a:t>primary key</a:t>
            </a:r>
            <a:r>
              <a:rPr lang="en-US" dirty="0"/>
              <a:t> in each database table.</a:t>
            </a:r>
          </a:p>
        </p:txBody>
      </p:sp>
      <p:sp>
        <p:nvSpPr>
          <p:cNvPr id="4" name="Slide Number Placeholder 3"/>
          <p:cNvSpPr>
            <a:spLocks noGrp="1"/>
          </p:cNvSpPr>
          <p:nvPr>
            <p:ph type="sldNum" sz="quarter" idx="12"/>
          </p:nvPr>
        </p:nvSpPr>
        <p:spPr/>
        <p:txBody>
          <a:bodyPr/>
          <a:lstStyle/>
          <a:p>
            <a:fld id="{5E4F0376-0E54-9843-B673-E00D6670E830}" type="slidenum">
              <a:rPr lang="en-US" smtClean="0"/>
              <a:pPr/>
              <a:t>33</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917" y="3063244"/>
            <a:ext cx="4960936" cy="31699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8747731" y="5440659"/>
            <a:ext cx="1510350" cy="646331"/>
          </a:xfrm>
          <a:prstGeom prst="rect">
            <a:avLst/>
          </a:prstGeom>
          <a:solidFill>
            <a:schemeClr val="bg1">
              <a:lumMod val="95000"/>
            </a:schemeClr>
          </a:solidFill>
        </p:spPr>
        <p:txBody>
          <a:bodyPr wrap="none" rtlCol="0">
            <a:spAutoFit/>
          </a:bodyPr>
          <a:lstStyle/>
          <a:p>
            <a:r>
              <a:rPr lang="en-US" sz="900" b="1" dirty="0">
                <a:solidFill>
                  <a:schemeClr val="bg1">
                    <a:lumMod val="65000"/>
                  </a:schemeClr>
                </a:solidFill>
              </a:rPr>
              <a:t>Database Systems</a:t>
            </a:r>
          </a:p>
          <a:p>
            <a:r>
              <a:rPr lang="en-US" sz="900" dirty="0">
                <a:solidFill>
                  <a:schemeClr val="bg1">
                    <a:lumMod val="65000"/>
                  </a:schemeClr>
                </a:solidFill>
              </a:rPr>
              <a:t>by </a:t>
            </a:r>
            <a:r>
              <a:rPr lang="en-US" sz="900" dirty="0" err="1">
                <a:solidFill>
                  <a:schemeClr val="bg1">
                    <a:lumMod val="65000"/>
                  </a:schemeClr>
                </a:solidFill>
              </a:rPr>
              <a:t>Jukić</a:t>
            </a:r>
            <a:r>
              <a:rPr lang="en-US" sz="900" dirty="0">
                <a:solidFill>
                  <a:schemeClr val="bg1">
                    <a:lumMod val="65000"/>
                  </a:schemeClr>
                </a:solidFill>
              </a:rPr>
              <a:t>, </a:t>
            </a:r>
            <a:r>
              <a:rPr lang="en-US" sz="900" dirty="0" err="1">
                <a:solidFill>
                  <a:schemeClr val="bg1">
                    <a:lumMod val="65000"/>
                  </a:schemeClr>
                </a:solidFill>
              </a:rPr>
              <a:t>Vrbsky</a:t>
            </a:r>
            <a:r>
              <a:rPr lang="en-US" sz="900" dirty="0">
                <a:solidFill>
                  <a:schemeClr val="bg1">
                    <a:lumMod val="65000"/>
                  </a:schemeClr>
                </a:solidFill>
              </a:rPr>
              <a:t>, &amp; </a:t>
            </a:r>
            <a:r>
              <a:rPr lang="en-US" sz="900" dirty="0" err="1">
                <a:solidFill>
                  <a:schemeClr val="bg1">
                    <a:lumMod val="65000"/>
                  </a:schemeClr>
                </a:solidFill>
              </a:rPr>
              <a:t>Nestorov</a:t>
            </a:r>
            <a:endParaRPr lang="en-US" sz="900" dirty="0">
              <a:solidFill>
                <a:schemeClr val="bg1">
                  <a:lumMod val="65000"/>
                </a:schemeClr>
              </a:solidFill>
            </a:endParaRPr>
          </a:p>
          <a:p>
            <a:r>
              <a:rPr lang="en-US" sz="900" dirty="0">
                <a:solidFill>
                  <a:schemeClr val="bg1">
                    <a:lumMod val="65000"/>
                  </a:schemeClr>
                </a:solidFill>
              </a:rPr>
              <a:t>Pearson 2014</a:t>
            </a:r>
          </a:p>
          <a:p>
            <a:r>
              <a:rPr lang="en-US" sz="900" dirty="0">
                <a:solidFill>
                  <a:schemeClr val="bg1">
                    <a:lumMod val="65000"/>
                  </a:schemeClr>
                </a:solidFill>
              </a:rPr>
              <a:t>ISBN 978-0-13-257567-6</a:t>
            </a:r>
          </a:p>
        </p:txBody>
      </p:sp>
    </p:spTree>
    <p:extLst>
      <p:ext uri="{BB962C8B-B14F-4D97-AF65-F5344CB8AC3E}">
        <p14:creationId xmlns:p14="http://schemas.microsoft.com/office/powerpoint/2010/main" val="167833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38C1-2672-A049-82DD-EC35B0FB59B4}"/>
              </a:ext>
            </a:extLst>
          </p:cNvPr>
          <p:cNvSpPr>
            <a:spLocks noGrp="1"/>
          </p:cNvSpPr>
          <p:nvPr>
            <p:ph type="title"/>
          </p:nvPr>
        </p:nvSpPr>
        <p:spPr/>
        <p:txBody>
          <a:bodyPr/>
          <a:lstStyle/>
          <a:p>
            <a:r>
              <a:rPr lang="en-US" dirty="0"/>
              <a:t>Structured Query Language (SQL) Statements</a:t>
            </a:r>
          </a:p>
        </p:txBody>
      </p:sp>
      <p:sp>
        <p:nvSpPr>
          <p:cNvPr id="3" name="Content Placeholder 2">
            <a:extLst>
              <a:ext uri="{FF2B5EF4-FFF2-40B4-BE49-F238E27FC236}">
                <a16:creationId xmlns:a16="http://schemas.microsoft.com/office/drawing/2014/main" id="{F47BB7A3-126E-0642-9CE8-E4B48248B77D}"/>
              </a:ext>
            </a:extLst>
          </p:cNvPr>
          <p:cNvSpPr>
            <a:spLocks noGrp="1"/>
          </p:cNvSpPr>
          <p:nvPr>
            <p:ph idx="1"/>
          </p:nvPr>
        </p:nvSpPr>
        <p:spPr/>
        <p:txBody>
          <a:bodyPr/>
          <a:lstStyle/>
          <a:p>
            <a:r>
              <a:rPr lang="en-US" dirty="0"/>
              <a:t>SQL (“Sequel”) is a language for accessing and manipulating relational databases</a:t>
            </a:r>
          </a:p>
          <a:p>
            <a:r>
              <a:rPr lang="en-US" dirty="0"/>
              <a:t>Statements can be entered on the command line of a database front-end (client)</a:t>
            </a:r>
          </a:p>
          <a:p>
            <a:r>
              <a:rPr lang="en-US" dirty="0"/>
              <a:t>Statements can be sent by application programs to the database server</a:t>
            </a:r>
          </a:p>
        </p:txBody>
      </p:sp>
      <p:sp>
        <p:nvSpPr>
          <p:cNvPr id="4" name="Date Placeholder 3">
            <a:extLst>
              <a:ext uri="{FF2B5EF4-FFF2-40B4-BE49-F238E27FC236}">
                <a16:creationId xmlns:a16="http://schemas.microsoft.com/office/drawing/2014/main" id="{ACE88AFD-5A5B-7F49-A155-2A44322E240E}"/>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E3CC0398-C58A-2841-85D6-8C8D4955DCA8}"/>
              </a:ext>
            </a:extLst>
          </p:cNvPr>
          <p:cNvSpPr>
            <a:spLocks noGrp="1"/>
          </p:cNvSpPr>
          <p:nvPr>
            <p:ph type="sldNum" sz="quarter" idx="12"/>
          </p:nvPr>
        </p:nvSpPr>
        <p:spPr/>
        <p:txBody>
          <a:bodyPr/>
          <a:lstStyle/>
          <a:p>
            <a:fld id="{FCFF2910-D1F1-314D-A8F2-476646A55ABA}" type="slidenum">
              <a:rPr lang="en-US" smtClean="0"/>
              <a:pPr/>
              <a:t>34</a:t>
            </a:fld>
            <a:endParaRPr lang="en-US" dirty="0"/>
          </a:p>
        </p:txBody>
      </p:sp>
    </p:spTree>
    <p:extLst>
      <p:ext uri="{BB962C8B-B14F-4D97-AF65-F5344CB8AC3E}">
        <p14:creationId xmlns:p14="http://schemas.microsoft.com/office/powerpoint/2010/main" val="3359156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0A147-CF59-A445-8AC7-7DCD132A6AC3}"/>
              </a:ext>
            </a:extLst>
          </p:cNvPr>
          <p:cNvSpPr>
            <a:spLocks noGrp="1"/>
          </p:cNvSpPr>
          <p:nvPr>
            <p:ph type="title"/>
          </p:nvPr>
        </p:nvSpPr>
        <p:spPr/>
        <p:txBody>
          <a:bodyPr>
            <a:normAutofit/>
          </a:bodyPr>
          <a:lstStyle/>
          <a:p>
            <a:r>
              <a:rPr lang="en-US" dirty="0"/>
              <a:t>SQL – History</a:t>
            </a:r>
          </a:p>
        </p:txBody>
      </p:sp>
      <p:sp>
        <p:nvSpPr>
          <p:cNvPr id="3" name="Content Placeholder 2">
            <a:extLst>
              <a:ext uri="{FF2B5EF4-FFF2-40B4-BE49-F238E27FC236}">
                <a16:creationId xmlns:a16="http://schemas.microsoft.com/office/drawing/2014/main" id="{D4996CE6-A6BB-F74D-9E4D-AA4C82625474}"/>
              </a:ext>
            </a:extLst>
          </p:cNvPr>
          <p:cNvSpPr>
            <a:spLocks noGrp="1"/>
          </p:cNvSpPr>
          <p:nvPr>
            <p:ph idx="1"/>
          </p:nvPr>
        </p:nvSpPr>
        <p:spPr/>
        <p:txBody>
          <a:bodyPr/>
          <a:lstStyle/>
          <a:p>
            <a:r>
              <a:rPr lang="en-US" dirty="0"/>
              <a:t>SQL was initially developed at IBM by Donald D. Chamberlin and Raymond F. Boyce after learning about the relational model from Edgar F. Codd in the early 1970s.</a:t>
            </a:r>
          </a:p>
          <a:p>
            <a:r>
              <a:rPr lang="en-US" dirty="0"/>
              <a:t>In June 1979, Relational Software (now Oracle) introduced the first commercially available implementation of SQL for VAX computers.</a:t>
            </a:r>
          </a:p>
          <a:p>
            <a:r>
              <a:rPr lang="en-US" dirty="0"/>
              <a:t>Approved as an ISO standard in 1987.</a:t>
            </a:r>
          </a:p>
        </p:txBody>
      </p:sp>
      <p:sp>
        <p:nvSpPr>
          <p:cNvPr id="4" name="Date Placeholder 3">
            <a:extLst>
              <a:ext uri="{FF2B5EF4-FFF2-40B4-BE49-F238E27FC236}">
                <a16:creationId xmlns:a16="http://schemas.microsoft.com/office/drawing/2014/main" id="{B0C90057-8F5A-6343-B1F1-3D06B67ADE24}"/>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106027CA-D306-8347-8167-3E207C639910}"/>
              </a:ext>
            </a:extLst>
          </p:cNvPr>
          <p:cNvSpPr>
            <a:spLocks noGrp="1"/>
          </p:cNvSpPr>
          <p:nvPr>
            <p:ph type="sldNum" sz="quarter" idx="12"/>
          </p:nvPr>
        </p:nvSpPr>
        <p:spPr/>
        <p:txBody>
          <a:bodyPr/>
          <a:lstStyle/>
          <a:p>
            <a:fld id="{FCFF2910-D1F1-314D-A8F2-476646A55ABA}" type="slidenum">
              <a:rPr lang="en-US" smtClean="0"/>
              <a:pPr/>
              <a:t>35</a:t>
            </a:fld>
            <a:endParaRPr lang="en-US" dirty="0"/>
          </a:p>
        </p:txBody>
      </p:sp>
    </p:spTree>
    <p:extLst>
      <p:ext uri="{BB962C8B-B14F-4D97-AF65-F5344CB8AC3E}">
        <p14:creationId xmlns:p14="http://schemas.microsoft.com/office/powerpoint/2010/main" val="3641220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lide Number Placeholder 5"/>
          <p:cNvSpPr>
            <a:spLocks noGrp="1"/>
          </p:cNvSpPr>
          <p:nvPr>
            <p:ph type="sldNum" sz="quarter" idx="12"/>
          </p:nvPr>
        </p:nvSpPr>
        <p:spPr/>
        <p:txBody>
          <a:bodyPr/>
          <a:lstStyle/>
          <a:p>
            <a:fld id="{CB0D4985-D2FB-0342-88BE-6E392BB5ECBF}" type="slidenum">
              <a:rPr lang="en-US"/>
              <a:pPr/>
              <a:t>36</a:t>
            </a:fld>
            <a:endParaRPr lang="en-US"/>
          </a:p>
        </p:txBody>
      </p:sp>
      <p:sp>
        <p:nvSpPr>
          <p:cNvPr id="338946" name="Rectangle 2"/>
          <p:cNvSpPr>
            <a:spLocks noGrp="1" noChangeArrowheads="1"/>
          </p:cNvSpPr>
          <p:nvPr>
            <p:ph type="title"/>
          </p:nvPr>
        </p:nvSpPr>
        <p:spPr/>
        <p:txBody>
          <a:bodyPr/>
          <a:lstStyle/>
          <a:p>
            <a:r>
              <a:rPr lang="en-US" dirty="0"/>
              <a:t>SQL Query Examples – single table</a:t>
            </a:r>
          </a:p>
        </p:txBody>
      </p:sp>
      <p:sp>
        <p:nvSpPr>
          <p:cNvPr id="338947" name="Rectangle 3"/>
          <p:cNvSpPr>
            <a:spLocks noGrp="1" noChangeArrowheads="1"/>
          </p:cNvSpPr>
          <p:nvPr>
            <p:ph type="body" idx="1"/>
          </p:nvPr>
        </p:nvSpPr>
        <p:spPr>
          <a:xfrm>
            <a:off x="1981200" y="1234464"/>
            <a:ext cx="5212068" cy="1036332"/>
          </a:xfrm>
        </p:spPr>
        <p:txBody>
          <a:bodyPr/>
          <a:lstStyle/>
          <a:p>
            <a:r>
              <a:rPr lang="en-US" dirty="0"/>
              <a:t>What is the class code of the </a:t>
            </a:r>
            <a:br>
              <a:rPr lang="en-US" dirty="0"/>
            </a:br>
            <a:r>
              <a:rPr lang="en-US" dirty="0"/>
              <a:t>Java programming class?</a:t>
            </a:r>
          </a:p>
        </p:txBody>
      </p:sp>
      <p:graphicFrame>
        <p:nvGraphicFramePr>
          <p:cNvPr id="339002" name="Group 58"/>
          <p:cNvGraphicFramePr>
            <a:graphicFrameLocks noGrp="1"/>
          </p:cNvGraphicFramePr>
          <p:nvPr>
            <p:extLst>
              <p:ext uri="{D42A27DB-BD31-4B8C-83A1-F6EECF244321}">
                <p14:modId xmlns:p14="http://schemas.microsoft.com/office/powerpoint/2010/main" val="3451557399"/>
              </p:ext>
            </p:extLst>
          </p:nvPr>
        </p:nvGraphicFramePr>
        <p:xfrm>
          <a:off x="3902076" y="2295200"/>
          <a:ext cx="3897631" cy="1682434"/>
        </p:xfrm>
        <a:graphic>
          <a:graphicData uri="http://schemas.openxmlformats.org/drawingml/2006/table">
            <a:tbl>
              <a:tblPr/>
              <a:tblGrid>
                <a:gridCol w="606743">
                  <a:extLst>
                    <a:ext uri="{9D8B030D-6E8A-4147-A177-3AD203B41FA5}">
                      <a16:colId xmlns:a16="http://schemas.microsoft.com/office/drawing/2014/main" val="20000"/>
                    </a:ext>
                  </a:extLst>
                </a:gridCol>
                <a:gridCol w="1004888">
                  <a:extLst>
                    <a:ext uri="{9D8B030D-6E8A-4147-A177-3AD203B41FA5}">
                      <a16:colId xmlns:a16="http://schemas.microsoft.com/office/drawing/2014/main" val="20001"/>
                    </a:ext>
                  </a:extLst>
                </a:gridCol>
                <a:gridCol w="1646237">
                  <a:extLst>
                    <a:ext uri="{9D8B030D-6E8A-4147-A177-3AD203B41FA5}">
                      <a16:colId xmlns:a16="http://schemas.microsoft.com/office/drawing/2014/main" val="20002"/>
                    </a:ext>
                  </a:extLst>
                </a:gridCol>
                <a:gridCol w="639763">
                  <a:extLst>
                    <a:ext uri="{9D8B030D-6E8A-4147-A177-3AD203B41FA5}">
                      <a16:colId xmlns:a16="http://schemas.microsoft.com/office/drawing/2014/main" val="20003"/>
                    </a:ext>
                  </a:extLst>
                </a:gridCol>
              </a:tblGrid>
              <a:tr h="280988">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Code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Teacher_id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Subject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Room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extLst>
                  <a:ext uri="{0D108BD9-81ED-4DB2-BD59-A6C34878D82A}">
                    <a16:rowId xmlns:a16="http://schemas.microsoft.com/office/drawing/2014/main" val="10000"/>
                  </a:ext>
                </a:extLst>
              </a:tr>
              <a:tr h="2825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908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Data structures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988">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926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Java programming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2"/>
                  </a:ext>
                </a:extLst>
              </a:tr>
              <a:tr h="280988">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Compilers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222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25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951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Software engineering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210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809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974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Operating systems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109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38989" name="Text Box 45"/>
          <p:cNvSpPr txBox="1">
            <a:spLocks noChangeArrowheads="1"/>
          </p:cNvSpPr>
          <p:nvPr/>
        </p:nvSpPr>
        <p:spPr bwMode="auto">
          <a:xfrm>
            <a:off x="3261392" y="2240294"/>
            <a:ext cx="550151"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dirty="0">
                <a:solidFill>
                  <a:srgbClr val="B23C00"/>
                </a:solidFill>
              </a:rPr>
              <a:t>Class</a:t>
            </a:r>
          </a:p>
        </p:txBody>
      </p:sp>
      <p:sp>
        <p:nvSpPr>
          <p:cNvPr id="338990" name="Text Box 46"/>
          <p:cNvSpPr txBox="1">
            <a:spLocks noChangeArrowheads="1"/>
          </p:cNvSpPr>
          <p:nvPr/>
        </p:nvSpPr>
        <p:spPr bwMode="auto">
          <a:xfrm>
            <a:off x="4084639" y="4165571"/>
            <a:ext cx="3836307" cy="2031325"/>
          </a:xfrm>
          <a:prstGeom prst="rect">
            <a:avLst/>
          </a:prstGeom>
          <a:solidFill>
            <a:srgbClr val="F2F2F2"/>
          </a:solidFill>
          <a:ln>
            <a:noFill/>
          </a:ln>
          <a:effectLst/>
        </p:spPr>
        <p:txBody>
          <a:bodyPr wrap="none">
            <a:spAutoFit/>
          </a:bodyPr>
          <a:lstStyle/>
          <a:p>
            <a:r>
              <a:rPr lang="en-US" sz="1400" b="1" dirty="0">
                <a:latin typeface="Courier New" charset="0"/>
              </a:rPr>
              <a:t>SELECT code </a:t>
            </a:r>
          </a:p>
          <a:p>
            <a:r>
              <a:rPr lang="en-US" sz="1400" b="1" dirty="0">
                <a:latin typeface="Courier New" charset="0"/>
              </a:rPr>
              <a:t>FROM class </a:t>
            </a:r>
          </a:p>
          <a:p>
            <a:r>
              <a:rPr lang="en-US" sz="1400" b="1" dirty="0">
                <a:latin typeface="Courier New" charset="0"/>
              </a:rPr>
              <a:t>WHERE subject = 'Java programming'</a:t>
            </a:r>
          </a:p>
          <a:p>
            <a:endParaRPr lang="en-US" sz="1400" b="1" dirty="0">
              <a:latin typeface="Courier New" charset="0"/>
            </a:endParaRPr>
          </a:p>
          <a:p>
            <a:r>
              <a:rPr lang="en-US" sz="1400" b="1" dirty="0">
                <a:latin typeface="Courier New" charset="0"/>
              </a:rPr>
              <a:t>+------+</a:t>
            </a:r>
          </a:p>
          <a:p>
            <a:r>
              <a:rPr lang="en-US" sz="1400" b="1" dirty="0">
                <a:latin typeface="Courier New" charset="0"/>
              </a:rPr>
              <a:t>| code |</a:t>
            </a:r>
          </a:p>
          <a:p>
            <a:r>
              <a:rPr lang="en-US" sz="1400" b="1" dirty="0">
                <a:latin typeface="Courier New" charset="0"/>
              </a:rPr>
              <a:t>+------+</a:t>
            </a:r>
          </a:p>
          <a:p>
            <a:r>
              <a:rPr lang="en-US" sz="1400" b="1" dirty="0">
                <a:latin typeface="Courier New" charset="0"/>
              </a:rPr>
              <a:t>|  926 |</a:t>
            </a:r>
          </a:p>
          <a:p>
            <a:r>
              <a:rPr lang="en-US" sz="1400" b="1" dirty="0">
                <a:latin typeface="Courier New" charset="0"/>
              </a:rPr>
              <a:t>+------+</a:t>
            </a:r>
          </a:p>
        </p:txBody>
      </p:sp>
      <p:grpSp>
        <p:nvGrpSpPr>
          <p:cNvPr id="338999" name="Group 55"/>
          <p:cNvGrpSpPr>
            <a:grpSpLocks/>
          </p:cNvGrpSpPr>
          <p:nvPr/>
        </p:nvGrpSpPr>
        <p:grpSpPr bwMode="auto">
          <a:xfrm>
            <a:off x="2493963" y="4419563"/>
            <a:ext cx="1695450" cy="276225"/>
            <a:chOff x="611" y="2726"/>
            <a:chExt cx="1068" cy="174"/>
          </a:xfrm>
          <a:solidFill>
            <a:srgbClr val="FFFFC2"/>
          </a:solidFill>
        </p:grpSpPr>
        <p:sp>
          <p:nvSpPr>
            <p:cNvPr id="338992" name="Text Box 48"/>
            <p:cNvSpPr txBox="1">
              <a:spLocks noChangeArrowheads="1"/>
            </p:cNvSpPr>
            <p:nvPr/>
          </p:nvSpPr>
          <p:spPr bwMode="auto">
            <a:xfrm>
              <a:off x="611" y="2726"/>
              <a:ext cx="644" cy="174"/>
            </a:xfrm>
            <a:prstGeom prst="rect">
              <a:avLst/>
            </a:prstGeom>
            <a:grpFill/>
            <a:ln w="9525">
              <a:solidFill>
                <a:srgbClr val="0033CC"/>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200">
                  <a:solidFill>
                    <a:srgbClr val="0033CC"/>
                  </a:solidFill>
                </a:rPr>
                <a:t>Source tables</a:t>
              </a:r>
            </a:p>
          </p:txBody>
        </p:sp>
        <p:sp>
          <p:nvSpPr>
            <p:cNvPr id="338995" name="Line 51"/>
            <p:cNvSpPr>
              <a:spLocks noChangeShapeType="1"/>
            </p:cNvSpPr>
            <p:nvPr/>
          </p:nvSpPr>
          <p:spPr bwMode="auto">
            <a:xfrm>
              <a:off x="1317" y="2806"/>
              <a:ext cx="362" cy="0"/>
            </a:xfrm>
            <a:prstGeom prst="line">
              <a:avLst/>
            </a:prstGeom>
            <a:grpFill/>
            <a:ln w="9525">
              <a:solidFill>
                <a:srgbClr val="0033CC"/>
              </a:solidFill>
              <a:round/>
              <a:headEn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8998" name="Group 54"/>
          <p:cNvGrpSpPr>
            <a:grpSpLocks/>
          </p:cNvGrpSpPr>
          <p:nvPr/>
        </p:nvGrpSpPr>
        <p:grpSpPr bwMode="auto">
          <a:xfrm>
            <a:off x="2493963" y="4041739"/>
            <a:ext cx="1670050" cy="276225"/>
            <a:chOff x="611" y="2488"/>
            <a:chExt cx="1052" cy="174"/>
          </a:xfrm>
          <a:solidFill>
            <a:srgbClr val="FFFFC2"/>
          </a:solidFill>
        </p:grpSpPr>
        <p:sp>
          <p:nvSpPr>
            <p:cNvPr id="338991" name="Text Box 47"/>
            <p:cNvSpPr txBox="1">
              <a:spLocks noChangeArrowheads="1"/>
            </p:cNvSpPr>
            <p:nvPr/>
          </p:nvSpPr>
          <p:spPr bwMode="auto">
            <a:xfrm>
              <a:off x="611" y="2488"/>
              <a:ext cx="649" cy="174"/>
            </a:xfrm>
            <a:prstGeom prst="rect">
              <a:avLst/>
            </a:prstGeom>
            <a:grpFill/>
            <a:ln w="9525">
              <a:solidFill>
                <a:srgbClr val="0033CC"/>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200">
                  <a:solidFill>
                    <a:srgbClr val="0033CC"/>
                  </a:solidFill>
                </a:rPr>
                <a:t>Desired fields</a:t>
              </a:r>
            </a:p>
          </p:txBody>
        </p:sp>
        <p:sp>
          <p:nvSpPr>
            <p:cNvPr id="338996" name="Line 52"/>
            <p:cNvSpPr>
              <a:spLocks noChangeShapeType="1"/>
            </p:cNvSpPr>
            <p:nvPr/>
          </p:nvSpPr>
          <p:spPr bwMode="auto">
            <a:xfrm>
              <a:off x="1310" y="2575"/>
              <a:ext cx="353" cy="84"/>
            </a:xfrm>
            <a:prstGeom prst="line">
              <a:avLst/>
            </a:prstGeom>
            <a:grpFill/>
            <a:ln w="9525">
              <a:solidFill>
                <a:srgbClr val="0033CC"/>
              </a:solidFill>
              <a:round/>
              <a:headEn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39000" name="Group 56"/>
          <p:cNvGrpSpPr>
            <a:grpSpLocks/>
          </p:cNvGrpSpPr>
          <p:nvPr/>
        </p:nvGrpSpPr>
        <p:grpSpPr bwMode="auto">
          <a:xfrm>
            <a:off x="2311400" y="4748190"/>
            <a:ext cx="1868488" cy="312738"/>
            <a:chOff x="496" y="2933"/>
            <a:chExt cx="1177" cy="197"/>
          </a:xfrm>
          <a:solidFill>
            <a:srgbClr val="FFFFC2"/>
          </a:solidFill>
        </p:grpSpPr>
        <p:sp>
          <p:nvSpPr>
            <p:cNvPr id="338993" name="Text Box 49"/>
            <p:cNvSpPr txBox="1">
              <a:spLocks noChangeArrowheads="1"/>
            </p:cNvSpPr>
            <p:nvPr/>
          </p:nvSpPr>
          <p:spPr bwMode="auto">
            <a:xfrm>
              <a:off x="496" y="2956"/>
              <a:ext cx="779" cy="174"/>
            </a:xfrm>
            <a:prstGeom prst="rect">
              <a:avLst/>
            </a:prstGeom>
            <a:grpFill/>
            <a:ln w="9525">
              <a:solidFill>
                <a:srgbClr val="0033CC"/>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200">
                  <a:solidFill>
                    <a:srgbClr val="0033CC"/>
                  </a:solidFill>
                </a:rPr>
                <a:t>Selection criteria</a:t>
              </a:r>
            </a:p>
          </p:txBody>
        </p:sp>
        <p:sp>
          <p:nvSpPr>
            <p:cNvPr id="338997" name="Line 53"/>
            <p:cNvSpPr>
              <a:spLocks noChangeShapeType="1"/>
            </p:cNvSpPr>
            <p:nvPr/>
          </p:nvSpPr>
          <p:spPr bwMode="auto">
            <a:xfrm flipV="1">
              <a:off x="1322" y="2933"/>
              <a:ext cx="351" cy="106"/>
            </a:xfrm>
            <a:prstGeom prst="line">
              <a:avLst/>
            </a:prstGeom>
            <a:grpFill/>
            <a:ln w="9525">
              <a:solidFill>
                <a:srgbClr val="0033CC"/>
              </a:solidFill>
              <a:round/>
              <a:headEn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Tree>
    <p:extLst>
      <p:ext uri="{BB962C8B-B14F-4D97-AF65-F5344CB8AC3E}">
        <p14:creationId xmlns:p14="http://schemas.microsoft.com/office/powerpoint/2010/main" val="8112202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8990"/>
                                        </p:tgtEl>
                                        <p:attrNameLst>
                                          <p:attrName>style.visibility</p:attrName>
                                        </p:attrNameLst>
                                      </p:cBhvr>
                                      <p:to>
                                        <p:strVal val="visible"/>
                                      </p:to>
                                    </p:set>
                                    <p:animEffect transition="in" filter="fade">
                                      <p:cBhvr>
                                        <p:cTn id="7" dur="500"/>
                                        <p:tgtEl>
                                          <p:spTgt spid="3389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338998"/>
                                        </p:tgtEl>
                                        <p:attrNameLst>
                                          <p:attrName>style.visibility</p:attrName>
                                        </p:attrNameLst>
                                      </p:cBhvr>
                                      <p:to>
                                        <p:strVal val="visible"/>
                                      </p:to>
                                    </p:set>
                                    <p:anim calcmode="lin" valueType="num">
                                      <p:cBhvr additive="base">
                                        <p:cTn id="12" dur="500" fill="hold"/>
                                        <p:tgtEl>
                                          <p:spTgt spid="338998"/>
                                        </p:tgtEl>
                                        <p:attrNameLst>
                                          <p:attrName>ppt_x</p:attrName>
                                        </p:attrNameLst>
                                      </p:cBhvr>
                                      <p:tavLst>
                                        <p:tav tm="0">
                                          <p:val>
                                            <p:strVal val="0-#ppt_w/2"/>
                                          </p:val>
                                        </p:tav>
                                        <p:tav tm="100000">
                                          <p:val>
                                            <p:strVal val="#ppt_x"/>
                                          </p:val>
                                        </p:tav>
                                      </p:tavLst>
                                    </p:anim>
                                    <p:anim calcmode="lin" valueType="num">
                                      <p:cBhvr additive="base">
                                        <p:cTn id="13" dur="500" fill="hold"/>
                                        <p:tgtEl>
                                          <p:spTgt spid="338998"/>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338999"/>
                                        </p:tgtEl>
                                        <p:attrNameLst>
                                          <p:attrName>style.visibility</p:attrName>
                                        </p:attrNameLst>
                                      </p:cBhvr>
                                      <p:to>
                                        <p:strVal val="visible"/>
                                      </p:to>
                                    </p:set>
                                    <p:anim calcmode="lin" valueType="num">
                                      <p:cBhvr additive="base">
                                        <p:cTn id="18" dur="500" fill="hold"/>
                                        <p:tgtEl>
                                          <p:spTgt spid="338999"/>
                                        </p:tgtEl>
                                        <p:attrNameLst>
                                          <p:attrName>ppt_x</p:attrName>
                                        </p:attrNameLst>
                                      </p:cBhvr>
                                      <p:tavLst>
                                        <p:tav tm="0">
                                          <p:val>
                                            <p:strVal val="0-#ppt_w/2"/>
                                          </p:val>
                                        </p:tav>
                                        <p:tav tm="100000">
                                          <p:val>
                                            <p:strVal val="#ppt_x"/>
                                          </p:val>
                                        </p:tav>
                                      </p:tavLst>
                                    </p:anim>
                                    <p:anim calcmode="lin" valueType="num">
                                      <p:cBhvr additive="base">
                                        <p:cTn id="19" dur="500" fill="hold"/>
                                        <p:tgtEl>
                                          <p:spTgt spid="338999"/>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339000"/>
                                        </p:tgtEl>
                                        <p:attrNameLst>
                                          <p:attrName>style.visibility</p:attrName>
                                        </p:attrNameLst>
                                      </p:cBhvr>
                                      <p:to>
                                        <p:strVal val="visible"/>
                                      </p:to>
                                    </p:set>
                                    <p:anim calcmode="lin" valueType="num">
                                      <p:cBhvr additive="base">
                                        <p:cTn id="24" dur="500" fill="hold"/>
                                        <p:tgtEl>
                                          <p:spTgt spid="339000"/>
                                        </p:tgtEl>
                                        <p:attrNameLst>
                                          <p:attrName>ppt_x</p:attrName>
                                        </p:attrNameLst>
                                      </p:cBhvr>
                                      <p:tavLst>
                                        <p:tav tm="0">
                                          <p:val>
                                            <p:strVal val="0-#ppt_w/2"/>
                                          </p:val>
                                        </p:tav>
                                        <p:tav tm="100000">
                                          <p:val>
                                            <p:strVal val="#ppt_x"/>
                                          </p:val>
                                        </p:tav>
                                      </p:tavLst>
                                    </p:anim>
                                    <p:anim calcmode="lin" valueType="num">
                                      <p:cBhvr additive="base">
                                        <p:cTn id="25" dur="500" fill="hold"/>
                                        <p:tgtEl>
                                          <p:spTgt spid="3390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9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lide Number Placeholder 6"/>
          <p:cNvSpPr>
            <a:spLocks noGrp="1"/>
          </p:cNvSpPr>
          <p:nvPr>
            <p:ph type="sldNum" sz="quarter" idx="12"/>
          </p:nvPr>
        </p:nvSpPr>
        <p:spPr/>
        <p:txBody>
          <a:bodyPr/>
          <a:lstStyle/>
          <a:p>
            <a:fld id="{1634B6A9-486C-834C-9AA4-51308B8C7B98}" type="slidenum">
              <a:rPr lang="en-US"/>
              <a:pPr/>
              <a:t>37</a:t>
            </a:fld>
            <a:endParaRPr lang="en-US"/>
          </a:p>
        </p:txBody>
      </p:sp>
      <p:sp>
        <p:nvSpPr>
          <p:cNvPr id="307202" name="Rectangle 2"/>
          <p:cNvSpPr>
            <a:spLocks noGrp="1" noChangeArrowheads="1"/>
          </p:cNvSpPr>
          <p:nvPr>
            <p:ph type="title"/>
          </p:nvPr>
        </p:nvSpPr>
        <p:spPr/>
        <p:txBody>
          <a:bodyPr>
            <a:normAutofit fontScale="90000"/>
          </a:bodyPr>
          <a:lstStyle/>
          <a:p>
            <a:r>
              <a:rPr lang="en-US" dirty="0"/>
              <a:t>SQL Query Examples – multiple tables (joins)</a:t>
            </a:r>
            <a:endParaRPr lang="en-US" i="1" dirty="0"/>
          </a:p>
        </p:txBody>
      </p:sp>
      <p:sp>
        <p:nvSpPr>
          <p:cNvPr id="307203" name="Rectangle 3"/>
          <p:cNvSpPr>
            <a:spLocks noGrp="1" noChangeArrowheads="1"/>
          </p:cNvSpPr>
          <p:nvPr>
            <p:ph type="body" sz="half" idx="1"/>
          </p:nvPr>
        </p:nvSpPr>
        <p:spPr>
          <a:xfrm>
            <a:off x="1981201" y="1295401"/>
            <a:ext cx="8137525" cy="487363"/>
          </a:xfrm>
        </p:spPr>
        <p:txBody>
          <a:bodyPr/>
          <a:lstStyle/>
          <a:p>
            <a:r>
              <a:rPr lang="en-US" dirty="0"/>
              <a:t>Who is teaching Java programming?</a:t>
            </a:r>
          </a:p>
        </p:txBody>
      </p:sp>
      <p:graphicFrame>
        <p:nvGraphicFramePr>
          <p:cNvPr id="307284" name="Group 84"/>
          <p:cNvGraphicFramePr>
            <a:graphicFrameLocks noGrp="1"/>
          </p:cNvGraphicFramePr>
          <p:nvPr/>
        </p:nvGraphicFramePr>
        <p:xfrm>
          <a:off x="2805113" y="2063750"/>
          <a:ext cx="2559050" cy="1371600"/>
        </p:xfrm>
        <a:graphic>
          <a:graphicData uri="http://schemas.openxmlformats.org/drawingml/2006/table">
            <a:tbl>
              <a:tblPr/>
              <a:tblGrid>
                <a:gridCol w="639762">
                  <a:extLst>
                    <a:ext uri="{9D8B030D-6E8A-4147-A177-3AD203B41FA5}">
                      <a16:colId xmlns:a16="http://schemas.microsoft.com/office/drawing/2014/main" val="20000"/>
                    </a:ext>
                  </a:extLst>
                </a:gridCol>
                <a:gridCol w="1004888">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Last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First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extLst>
                  <a:ext uri="{0D108BD9-81ED-4DB2-BD59-A6C34878D82A}">
                    <a16:rowId xmlns:a16="http://schemas.microsoft.com/office/drawing/2014/main" val="10000"/>
                  </a:ext>
                </a:extLst>
              </a:tr>
              <a:tr h="242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7003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Rogers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Tom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1"/>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7008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Thompson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Art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Lane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John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7051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Flynn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Mabel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307285" name="Group 85"/>
          <p:cNvGraphicFramePr>
            <a:graphicFrameLocks noGrp="1"/>
          </p:cNvGraphicFramePr>
          <p:nvPr/>
        </p:nvGraphicFramePr>
        <p:xfrm>
          <a:off x="5913439" y="2065338"/>
          <a:ext cx="3932237" cy="1645920"/>
        </p:xfrm>
        <a:graphic>
          <a:graphicData uri="http://schemas.openxmlformats.org/drawingml/2006/table">
            <a:tbl>
              <a:tblPr/>
              <a:tblGrid>
                <a:gridCol w="639762">
                  <a:extLst>
                    <a:ext uri="{9D8B030D-6E8A-4147-A177-3AD203B41FA5}">
                      <a16:colId xmlns:a16="http://schemas.microsoft.com/office/drawing/2014/main" val="20000"/>
                    </a:ext>
                  </a:extLst>
                </a:gridCol>
                <a:gridCol w="1006475">
                  <a:extLst>
                    <a:ext uri="{9D8B030D-6E8A-4147-A177-3AD203B41FA5}">
                      <a16:colId xmlns:a16="http://schemas.microsoft.com/office/drawing/2014/main" val="20001"/>
                    </a:ext>
                  </a:extLst>
                </a:gridCol>
                <a:gridCol w="1646238">
                  <a:extLst>
                    <a:ext uri="{9D8B030D-6E8A-4147-A177-3AD203B41FA5}">
                      <a16:colId xmlns:a16="http://schemas.microsoft.com/office/drawing/2014/main" val="20002"/>
                    </a:ext>
                  </a:extLst>
                </a:gridCol>
                <a:gridCol w="639762">
                  <a:extLst>
                    <a:ext uri="{9D8B030D-6E8A-4147-A177-3AD203B41FA5}">
                      <a16:colId xmlns:a16="http://schemas.microsoft.com/office/drawing/2014/main" val="20003"/>
                    </a:ext>
                  </a:extLst>
                </a:gridCol>
              </a:tblGrid>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Code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dirty="0" err="1">
                          <a:ln>
                            <a:noFill/>
                          </a:ln>
                          <a:solidFill>
                            <a:schemeClr val="bg1"/>
                          </a:solidFill>
                          <a:effectLst/>
                          <a:latin typeface="Arial" charset="0"/>
                          <a:ea typeface="ＭＳ Ｐゴシック" charset="0"/>
                        </a:rPr>
                        <a:t>Teacher_id</a:t>
                      </a:r>
                      <a:endParaRPr kumimoji="0" lang="en-US" sz="1200" b="1" i="0" u="none" strike="noStrike" cap="none" normalizeH="0" baseline="0" dirty="0">
                        <a:ln>
                          <a:noFill/>
                        </a:ln>
                        <a:solidFill>
                          <a:schemeClr val="bg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Subject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Room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extLst>
                  <a:ext uri="{0D108BD9-81ED-4DB2-BD59-A6C34878D82A}">
                    <a16:rowId xmlns:a16="http://schemas.microsoft.com/office/drawing/2014/main" val="10000"/>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908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Data structures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926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7003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Java programming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2"/>
                  </a:ext>
                </a:extLst>
              </a:tr>
              <a:tr h="242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Compilers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222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951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Software engineering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210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974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Operating systems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109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07278" name="Text Box 78"/>
          <p:cNvSpPr txBox="1">
            <a:spLocks noChangeArrowheads="1"/>
          </p:cNvSpPr>
          <p:nvPr/>
        </p:nvSpPr>
        <p:spPr bwMode="auto">
          <a:xfrm>
            <a:off x="5822951" y="1758951"/>
            <a:ext cx="550151"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dirty="0">
                <a:solidFill>
                  <a:srgbClr val="B23C00"/>
                </a:solidFill>
              </a:rPr>
              <a:t>Class</a:t>
            </a:r>
          </a:p>
        </p:txBody>
      </p:sp>
      <p:sp>
        <p:nvSpPr>
          <p:cNvPr id="307279" name="Text Box 79"/>
          <p:cNvSpPr txBox="1">
            <a:spLocks noChangeArrowheads="1"/>
          </p:cNvSpPr>
          <p:nvPr/>
        </p:nvSpPr>
        <p:spPr bwMode="auto">
          <a:xfrm>
            <a:off x="2713038" y="1758951"/>
            <a:ext cx="7554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dirty="0">
                <a:solidFill>
                  <a:srgbClr val="B23C00"/>
                </a:solidFill>
              </a:rPr>
              <a:t>Teacher</a:t>
            </a:r>
          </a:p>
        </p:txBody>
      </p:sp>
      <p:sp>
        <p:nvSpPr>
          <p:cNvPr id="307280" name="Text Box 80"/>
          <p:cNvSpPr txBox="1">
            <a:spLocks noChangeArrowheads="1"/>
          </p:cNvSpPr>
          <p:nvPr/>
        </p:nvSpPr>
        <p:spPr bwMode="auto">
          <a:xfrm>
            <a:off x="1981200" y="3794126"/>
            <a:ext cx="3621504" cy="2246769"/>
          </a:xfrm>
          <a:prstGeom prst="rect">
            <a:avLst/>
          </a:prstGeom>
          <a:solidFill>
            <a:srgbClr val="F2F2F2"/>
          </a:solidFill>
          <a:ln>
            <a:noFill/>
          </a:ln>
          <a:effectLst/>
        </p:spPr>
        <p:txBody>
          <a:bodyPr wrap="none">
            <a:spAutoFit/>
          </a:bodyPr>
          <a:lstStyle/>
          <a:p>
            <a:r>
              <a:rPr lang="en-US" sz="1400" b="1" dirty="0">
                <a:latin typeface="Courier New" charset="0"/>
              </a:rPr>
              <a:t>SELECT first, last </a:t>
            </a:r>
          </a:p>
          <a:p>
            <a:r>
              <a:rPr lang="en-US" sz="1400" b="1" dirty="0">
                <a:latin typeface="Courier New" charset="0"/>
              </a:rPr>
              <a:t>FROM teacher, class</a:t>
            </a:r>
          </a:p>
          <a:p>
            <a:r>
              <a:rPr lang="en-US" sz="1400" b="1" dirty="0">
                <a:latin typeface="Courier New" charset="0"/>
              </a:rPr>
              <a:t>WHERE id = </a:t>
            </a:r>
            <a:r>
              <a:rPr lang="en-US" sz="1400" b="1" dirty="0" err="1">
                <a:latin typeface="Courier New" charset="0"/>
              </a:rPr>
              <a:t>teacher_id</a:t>
            </a:r>
            <a:r>
              <a:rPr lang="en-US" sz="1400" b="1" dirty="0">
                <a:latin typeface="Courier New" charset="0"/>
              </a:rPr>
              <a:t> </a:t>
            </a:r>
          </a:p>
          <a:p>
            <a:r>
              <a:rPr lang="en-US" sz="1400" b="1" dirty="0">
                <a:latin typeface="Courier New" charset="0"/>
              </a:rPr>
              <a:t>AND subject = 'Java programming'</a:t>
            </a:r>
          </a:p>
          <a:p>
            <a:endParaRPr lang="en-US" sz="1400" b="1" dirty="0">
              <a:latin typeface="Courier New" charset="0"/>
            </a:endParaRPr>
          </a:p>
          <a:p>
            <a:r>
              <a:rPr lang="en-US" sz="1400" b="1" dirty="0">
                <a:latin typeface="Courier New" charset="0"/>
              </a:rPr>
              <a:t>+-------+--------+</a:t>
            </a:r>
          </a:p>
          <a:p>
            <a:r>
              <a:rPr lang="en-US" sz="1400" b="1" dirty="0">
                <a:latin typeface="Courier New" charset="0"/>
              </a:rPr>
              <a:t>| first | last   |</a:t>
            </a:r>
          </a:p>
          <a:p>
            <a:r>
              <a:rPr lang="en-US" sz="1400" b="1" dirty="0">
                <a:latin typeface="Courier New" charset="0"/>
              </a:rPr>
              <a:t>+-------+--------+</a:t>
            </a:r>
          </a:p>
          <a:p>
            <a:r>
              <a:rPr lang="en-US" sz="1400" b="1" dirty="0">
                <a:latin typeface="Courier New" charset="0"/>
              </a:rPr>
              <a:t>| Tom   | Rogers |</a:t>
            </a:r>
          </a:p>
          <a:p>
            <a:r>
              <a:rPr lang="en-US" sz="1400" b="1" dirty="0">
                <a:latin typeface="Courier New" charset="0"/>
              </a:rPr>
              <a:t>+-------+--------+</a:t>
            </a:r>
          </a:p>
        </p:txBody>
      </p:sp>
      <p:sp>
        <p:nvSpPr>
          <p:cNvPr id="307281" name="Text Box 81"/>
          <p:cNvSpPr txBox="1">
            <a:spLocks noChangeArrowheads="1"/>
          </p:cNvSpPr>
          <p:nvPr/>
        </p:nvSpPr>
        <p:spPr bwMode="auto">
          <a:xfrm>
            <a:off x="5922483" y="5116938"/>
            <a:ext cx="3914148" cy="830997"/>
          </a:xfrm>
          <a:prstGeom prst="rect">
            <a:avLst/>
          </a:prstGeom>
          <a:noFill/>
          <a:ln w="9525">
            <a:solidFill>
              <a:schemeClr val="tx1"/>
            </a:solidFill>
            <a:miter lim="800000"/>
            <a:headEnd/>
            <a:tailEnd/>
          </a:ln>
          <a:effectLst/>
        </p:spPr>
        <p:txBody>
          <a:bodyPr wrap="none">
            <a:spAutoFit/>
          </a:bodyPr>
          <a:lstStyle/>
          <a:p>
            <a:pPr algn="ctr"/>
            <a:r>
              <a:rPr lang="en-US" sz="2400" dirty="0"/>
              <a:t>Selecting from multiple tables</a:t>
            </a:r>
          </a:p>
          <a:p>
            <a:pPr algn="ctr"/>
            <a:r>
              <a:rPr lang="en-US" sz="2400" dirty="0"/>
              <a:t>is called a </a:t>
            </a:r>
            <a:r>
              <a:rPr lang="en-US" sz="2400" i="1" dirty="0"/>
              <a:t>join</a:t>
            </a:r>
            <a:r>
              <a:rPr lang="en-US" sz="2400" dirty="0"/>
              <a:t>.</a:t>
            </a:r>
          </a:p>
        </p:txBody>
      </p:sp>
    </p:spTree>
    <p:extLst>
      <p:ext uri="{BB962C8B-B14F-4D97-AF65-F5344CB8AC3E}">
        <p14:creationId xmlns:p14="http://schemas.microsoft.com/office/powerpoint/2010/main" val="15250792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280"/>
                                        </p:tgtEl>
                                        <p:attrNameLst>
                                          <p:attrName>style.visibility</p:attrName>
                                        </p:attrNameLst>
                                      </p:cBhvr>
                                      <p:to>
                                        <p:strVal val="visible"/>
                                      </p:to>
                                    </p:set>
                                    <p:animEffect transition="in" filter="fade">
                                      <p:cBhvr>
                                        <p:cTn id="7" dur="500"/>
                                        <p:tgtEl>
                                          <p:spTgt spid="3072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307281"/>
                                        </p:tgtEl>
                                        <p:attrNameLst>
                                          <p:attrName>style.visibility</p:attrName>
                                        </p:attrNameLst>
                                      </p:cBhvr>
                                      <p:to>
                                        <p:strVal val="visible"/>
                                      </p:to>
                                    </p:set>
                                    <p:anim calcmode="lin" valueType="num">
                                      <p:cBhvr additive="base">
                                        <p:cTn id="12" dur="500" fill="hold"/>
                                        <p:tgtEl>
                                          <p:spTgt spid="307281"/>
                                        </p:tgtEl>
                                        <p:attrNameLst>
                                          <p:attrName>ppt_x</p:attrName>
                                        </p:attrNameLst>
                                      </p:cBhvr>
                                      <p:tavLst>
                                        <p:tav tm="0">
                                          <p:val>
                                            <p:strVal val="1+#ppt_w/2"/>
                                          </p:val>
                                        </p:tav>
                                        <p:tav tm="100000">
                                          <p:val>
                                            <p:strVal val="#ppt_x"/>
                                          </p:val>
                                        </p:tav>
                                      </p:tavLst>
                                    </p:anim>
                                    <p:anim calcmode="lin" valueType="num">
                                      <p:cBhvr additive="base">
                                        <p:cTn id="13" dur="500" fill="hold"/>
                                        <p:tgtEl>
                                          <p:spTgt spid="3072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80" grpId="0" animBg="1"/>
      <p:bldP spid="30728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lide Number Placeholder 6"/>
          <p:cNvSpPr>
            <a:spLocks noGrp="1"/>
          </p:cNvSpPr>
          <p:nvPr>
            <p:ph type="sldNum" sz="quarter" idx="12"/>
          </p:nvPr>
        </p:nvSpPr>
        <p:spPr/>
        <p:txBody>
          <a:bodyPr/>
          <a:lstStyle/>
          <a:p>
            <a:fld id="{DECEC60A-4B98-C748-9F6A-7D31657850E5}" type="slidenum">
              <a:rPr lang="en-US"/>
              <a:pPr/>
              <a:t>38</a:t>
            </a:fld>
            <a:endParaRPr lang="en-US"/>
          </a:p>
        </p:txBody>
      </p:sp>
      <p:sp>
        <p:nvSpPr>
          <p:cNvPr id="306178" name="Rectangle 2"/>
          <p:cNvSpPr>
            <a:spLocks noGrp="1" noChangeArrowheads="1"/>
          </p:cNvSpPr>
          <p:nvPr>
            <p:ph type="title"/>
          </p:nvPr>
        </p:nvSpPr>
        <p:spPr/>
        <p:txBody>
          <a:bodyPr>
            <a:normAutofit fontScale="90000"/>
          </a:bodyPr>
          <a:lstStyle/>
          <a:p>
            <a:r>
              <a:rPr lang="en-US" dirty="0"/>
              <a:t>SQL Query Examples - multiple tables</a:t>
            </a:r>
            <a:endParaRPr lang="en-US" i="1" dirty="0"/>
          </a:p>
        </p:txBody>
      </p:sp>
      <p:sp>
        <p:nvSpPr>
          <p:cNvPr id="306179" name="Rectangle 3"/>
          <p:cNvSpPr>
            <a:spLocks noGrp="1" noChangeArrowheads="1"/>
          </p:cNvSpPr>
          <p:nvPr>
            <p:ph type="body" sz="half" idx="1"/>
          </p:nvPr>
        </p:nvSpPr>
        <p:spPr>
          <a:xfrm>
            <a:off x="1981201" y="1235076"/>
            <a:ext cx="8137525" cy="487363"/>
          </a:xfrm>
        </p:spPr>
        <p:txBody>
          <a:bodyPr/>
          <a:lstStyle/>
          <a:p>
            <a:r>
              <a:rPr lang="en-US" dirty="0"/>
              <a:t>What subjects does John Lane teach?</a:t>
            </a:r>
          </a:p>
        </p:txBody>
      </p:sp>
      <p:sp>
        <p:nvSpPr>
          <p:cNvPr id="306259" name="Text Box 83"/>
          <p:cNvSpPr txBox="1">
            <a:spLocks noChangeArrowheads="1"/>
          </p:cNvSpPr>
          <p:nvPr/>
        </p:nvSpPr>
        <p:spPr bwMode="auto">
          <a:xfrm>
            <a:off x="3973514" y="3794126"/>
            <a:ext cx="4265911" cy="2462213"/>
          </a:xfrm>
          <a:prstGeom prst="rect">
            <a:avLst/>
          </a:prstGeom>
          <a:solidFill>
            <a:srgbClr val="F2F2F2"/>
          </a:solidFill>
          <a:ln>
            <a:noFill/>
          </a:ln>
          <a:effectLst/>
        </p:spPr>
        <p:txBody>
          <a:bodyPr wrap="none">
            <a:spAutoFit/>
          </a:bodyPr>
          <a:lstStyle/>
          <a:p>
            <a:r>
              <a:rPr lang="en-US" sz="1400" b="1" dirty="0">
                <a:latin typeface="Courier New" charset="0"/>
              </a:rPr>
              <a:t>SELECT code, subject</a:t>
            </a:r>
          </a:p>
          <a:p>
            <a:r>
              <a:rPr lang="en-US" sz="1400" b="1" dirty="0">
                <a:latin typeface="Courier New" charset="0"/>
              </a:rPr>
              <a:t>FROM teacher, class</a:t>
            </a:r>
          </a:p>
          <a:p>
            <a:r>
              <a:rPr lang="en-US" sz="1400" b="1" dirty="0">
                <a:latin typeface="Courier New" charset="0"/>
              </a:rPr>
              <a:t>WHERE last = 'Lane' AND first = 'John'</a:t>
            </a:r>
          </a:p>
          <a:p>
            <a:r>
              <a:rPr lang="en-US" sz="1400" b="1" dirty="0">
                <a:latin typeface="Courier New" charset="0"/>
              </a:rPr>
              <a:t>AND id = </a:t>
            </a:r>
            <a:r>
              <a:rPr lang="en-US" sz="1400" b="1" dirty="0" err="1">
                <a:latin typeface="Courier New" charset="0"/>
              </a:rPr>
              <a:t>teacher_id</a:t>
            </a:r>
            <a:endParaRPr lang="en-US" sz="1400" b="1" dirty="0">
              <a:latin typeface="Courier New" charset="0"/>
            </a:endParaRPr>
          </a:p>
          <a:p>
            <a:endParaRPr lang="en-US" sz="1400" b="1" dirty="0">
              <a:latin typeface="Courier New" charset="0"/>
            </a:endParaRPr>
          </a:p>
          <a:p>
            <a:r>
              <a:rPr lang="en-US" sz="1400" b="1" dirty="0">
                <a:latin typeface="Courier New" charset="0"/>
              </a:rPr>
              <a:t>+------+----------------------+</a:t>
            </a:r>
          </a:p>
          <a:p>
            <a:r>
              <a:rPr lang="en-US" sz="1400" b="1" dirty="0">
                <a:latin typeface="Courier New" charset="0"/>
              </a:rPr>
              <a:t>| code | subject              |</a:t>
            </a:r>
          </a:p>
          <a:p>
            <a:r>
              <a:rPr lang="en-US" sz="1400" b="1" dirty="0">
                <a:latin typeface="Courier New" charset="0"/>
              </a:rPr>
              <a:t>+------+----------------------+</a:t>
            </a:r>
          </a:p>
          <a:p>
            <a:r>
              <a:rPr lang="en-US" sz="1400" b="1" dirty="0">
                <a:latin typeface="Courier New" charset="0"/>
              </a:rPr>
              <a:t>|  951 | Software engineering |</a:t>
            </a:r>
          </a:p>
          <a:p>
            <a:r>
              <a:rPr lang="en-US" sz="1400" b="1" dirty="0">
                <a:latin typeface="Courier New" charset="0"/>
              </a:rPr>
              <a:t>|  974 | Operating systems    |</a:t>
            </a:r>
          </a:p>
          <a:p>
            <a:r>
              <a:rPr lang="en-US" sz="1400" b="1" dirty="0">
                <a:latin typeface="Courier New" charset="0"/>
              </a:rPr>
              <a:t>+------+----------------------+</a:t>
            </a:r>
          </a:p>
        </p:txBody>
      </p:sp>
      <p:graphicFrame>
        <p:nvGraphicFramePr>
          <p:cNvPr id="306331" name="Group 155"/>
          <p:cNvGraphicFramePr>
            <a:graphicFrameLocks noGrp="1"/>
          </p:cNvGraphicFramePr>
          <p:nvPr/>
        </p:nvGraphicFramePr>
        <p:xfrm>
          <a:off x="2987675" y="1997075"/>
          <a:ext cx="2559050" cy="1371600"/>
        </p:xfrm>
        <a:graphic>
          <a:graphicData uri="http://schemas.openxmlformats.org/drawingml/2006/table">
            <a:tbl>
              <a:tblPr/>
              <a:tblGrid>
                <a:gridCol w="639763">
                  <a:extLst>
                    <a:ext uri="{9D8B030D-6E8A-4147-A177-3AD203B41FA5}">
                      <a16:colId xmlns:a16="http://schemas.microsoft.com/office/drawing/2014/main" val="20000"/>
                    </a:ext>
                  </a:extLst>
                </a:gridCol>
                <a:gridCol w="1004887">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Last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First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extLst>
                  <a:ext uri="{0D108BD9-81ED-4DB2-BD59-A6C34878D82A}">
                    <a16:rowId xmlns:a16="http://schemas.microsoft.com/office/drawing/2014/main" val="10000"/>
                  </a:ext>
                </a:extLst>
              </a:tr>
              <a:tr h="242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7003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Rogers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Tom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7008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Thompson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Art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7012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Lane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John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3"/>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7051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Flynn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Mabel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306333" name="Group 157"/>
          <p:cNvGraphicFramePr>
            <a:graphicFrameLocks noGrp="1"/>
          </p:cNvGraphicFramePr>
          <p:nvPr/>
        </p:nvGraphicFramePr>
        <p:xfrm>
          <a:off x="6096000" y="1998663"/>
          <a:ext cx="3932238" cy="1645920"/>
        </p:xfrm>
        <a:graphic>
          <a:graphicData uri="http://schemas.openxmlformats.org/drawingml/2006/table">
            <a:tbl>
              <a:tblPr/>
              <a:tblGrid>
                <a:gridCol w="639763">
                  <a:extLst>
                    <a:ext uri="{9D8B030D-6E8A-4147-A177-3AD203B41FA5}">
                      <a16:colId xmlns:a16="http://schemas.microsoft.com/office/drawing/2014/main" val="20000"/>
                    </a:ext>
                  </a:extLst>
                </a:gridCol>
                <a:gridCol w="1006475">
                  <a:extLst>
                    <a:ext uri="{9D8B030D-6E8A-4147-A177-3AD203B41FA5}">
                      <a16:colId xmlns:a16="http://schemas.microsoft.com/office/drawing/2014/main" val="20001"/>
                    </a:ext>
                  </a:extLst>
                </a:gridCol>
                <a:gridCol w="1646237">
                  <a:extLst>
                    <a:ext uri="{9D8B030D-6E8A-4147-A177-3AD203B41FA5}">
                      <a16:colId xmlns:a16="http://schemas.microsoft.com/office/drawing/2014/main" val="20002"/>
                    </a:ext>
                  </a:extLst>
                </a:gridCol>
                <a:gridCol w="639763">
                  <a:extLst>
                    <a:ext uri="{9D8B030D-6E8A-4147-A177-3AD203B41FA5}">
                      <a16:colId xmlns:a16="http://schemas.microsoft.com/office/drawing/2014/main" val="20003"/>
                    </a:ext>
                  </a:extLst>
                </a:gridCol>
              </a:tblGrid>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Code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Teacher_id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Subject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Room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extLst>
                  <a:ext uri="{0D108BD9-81ED-4DB2-BD59-A6C34878D82A}">
                    <a16:rowId xmlns:a16="http://schemas.microsoft.com/office/drawing/2014/main" val="10000"/>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908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Data structures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Java programming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2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Compilers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222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951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7012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Software engineering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210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4"/>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974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7012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Operating systems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109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5"/>
                  </a:ext>
                </a:extLst>
              </a:tr>
            </a:tbl>
          </a:graphicData>
        </a:graphic>
      </p:graphicFrame>
      <p:sp>
        <p:nvSpPr>
          <p:cNvPr id="306327" name="Text Box 151"/>
          <p:cNvSpPr txBox="1">
            <a:spLocks noChangeArrowheads="1"/>
          </p:cNvSpPr>
          <p:nvPr/>
        </p:nvSpPr>
        <p:spPr bwMode="auto">
          <a:xfrm>
            <a:off x="6005514" y="1692276"/>
            <a:ext cx="550151"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dirty="0">
                <a:solidFill>
                  <a:srgbClr val="B23C00"/>
                </a:solidFill>
              </a:rPr>
              <a:t>Class</a:t>
            </a:r>
          </a:p>
        </p:txBody>
      </p:sp>
      <p:sp>
        <p:nvSpPr>
          <p:cNvPr id="306328" name="Text Box 152"/>
          <p:cNvSpPr txBox="1">
            <a:spLocks noChangeArrowheads="1"/>
          </p:cNvSpPr>
          <p:nvPr/>
        </p:nvSpPr>
        <p:spPr bwMode="auto">
          <a:xfrm>
            <a:off x="2895600" y="1692276"/>
            <a:ext cx="7554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dirty="0">
                <a:solidFill>
                  <a:srgbClr val="B23C00"/>
                </a:solidFill>
              </a:rPr>
              <a:t>Teacher</a:t>
            </a:r>
          </a:p>
        </p:txBody>
      </p:sp>
    </p:spTree>
    <p:extLst>
      <p:ext uri="{BB962C8B-B14F-4D97-AF65-F5344CB8AC3E}">
        <p14:creationId xmlns:p14="http://schemas.microsoft.com/office/powerpoint/2010/main" val="3608183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6259"/>
                                        </p:tgtEl>
                                        <p:attrNameLst>
                                          <p:attrName>style.visibility</p:attrName>
                                        </p:attrNameLst>
                                      </p:cBhvr>
                                      <p:to>
                                        <p:strVal val="visible"/>
                                      </p:to>
                                    </p:set>
                                    <p:animEffect transition="in" filter="fade">
                                      <p:cBhvr>
                                        <p:cTn id="7" dur="500"/>
                                        <p:tgtEl>
                                          <p:spTgt spid="306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25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lide Number Placeholder 6"/>
          <p:cNvSpPr>
            <a:spLocks noGrp="1"/>
          </p:cNvSpPr>
          <p:nvPr>
            <p:ph type="sldNum" sz="quarter" idx="12"/>
          </p:nvPr>
        </p:nvSpPr>
        <p:spPr/>
        <p:txBody>
          <a:bodyPr/>
          <a:lstStyle/>
          <a:p>
            <a:fld id="{02EDECAF-57AB-3748-B679-109F780DE66F}" type="slidenum">
              <a:rPr lang="en-US"/>
              <a:pPr/>
              <a:t>39</a:t>
            </a:fld>
            <a:endParaRPr lang="en-US"/>
          </a:p>
        </p:txBody>
      </p:sp>
      <p:sp>
        <p:nvSpPr>
          <p:cNvPr id="308226" name="Rectangle 2"/>
          <p:cNvSpPr>
            <a:spLocks noGrp="1" noChangeArrowheads="1"/>
          </p:cNvSpPr>
          <p:nvPr>
            <p:ph type="title"/>
          </p:nvPr>
        </p:nvSpPr>
        <p:spPr/>
        <p:txBody>
          <a:bodyPr>
            <a:normAutofit fontScale="90000"/>
          </a:bodyPr>
          <a:lstStyle/>
          <a:p>
            <a:r>
              <a:rPr lang="en-US" dirty="0"/>
              <a:t>SQL Query Examples - multiple tables</a:t>
            </a:r>
            <a:endParaRPr lang="en-US" i="1" dirty="0"/>
          </a:p>
        </p:txBody>
      </p:sp>
      <p:sp>
        <p:nvSpPr>
          <p:cNvPr id="308227" name="Rectangle 3"/>
          <p:cNvSpPr>
            <a:spLocks noGrp="1" noChangeArrowheads="1"/>
          </p:cNvSpPr>
          <p:nvPr>
            <p:ph type="body" sz="half" idx="1"/>
          </p:nvPr>
        </p:nvSpPr>
        <p:spPr>
          <a:xfrm>
            <a:off x="1798638" y="1143001"/>
            <a:ext cx="6126142" cy="487363"/>
          </a:xfrm>
        </p:spPr>
        <p:txBody>
          <a:bodyPr/>
          <a:lstStyle/>
          <a:p>
            <a:r>
              <a:rPr lang="en-US" dirty="0"/>
              <a:t>Who is taking Java programming?</a:t>
            </a:r>
          </a:p>
        </p:txBody>
      </p:sp>
      <p:graphicFrame>
        <p:nvGraphicFramePr>
          <p:cNvPr id="308366" name="Group 142"/>
          <p:cNvGraphicFramePr>
            <a:graphicFrameLocks noGrp="1"/>
          </p:cNvGraphicFramePr>
          <p:nvPr/>
        </p:nvGraphicFramePr>
        <p:xfrm>
          <a:off x="6850063" y="4440238"/>
          <a:ext cx="2559050" cy="1645920"/>
        </p:xfrm>
        <a:graphic>
          <a:graphicData uri="http://schemas.openxmlformats.org/drawingml/2006/table">
            <a:tbl>
              <a:tblPr/>
              <a:tblGrid>
                <a:gridCol w="639762">
                  <a:extLst>
                    <a:ext uri="{9D8B030D-6E8A-4147-A177-3AD203B41FA5}">
                      <a16:colId xmlns:a16="http://schemas.microsoft.com/office/drawing/2014/main" val="20000"/>
                    </a:ext>
                  </a:extLst>
                </a:gridCol>
                <a:gridCol w="1004888">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Last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First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extLst>
                  <a:ext uri="{0D108BD9-81ED-4DB2-BD59-A6C34878D82A}">
                    <a16:rowId xmlns:a16="http://schemas.microsoft.com/office/drawing/2014/main" val="10000"/>
                  </a:ext>
                </a:extLst>
              </a:tr>
              <a:tr h="242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1001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Doe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John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1"/>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1005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Novak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Tim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1009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Klein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Leslie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1014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Jane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Mary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1021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Smith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Kim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5"/>
                  </a:ext>
                </a:extLst>
              </a:tr>
            </a:tbl>
          </a:graphicData>
        </a:graphic>
      </p:graphicFrame>
      <p:graphicFrame>
        <p:nvGraphicFramePr>
          <p:cNvPr id="308364" name="Group 140"/>
          <p:cNvGraphicFramePr>
            <a:graphicFrameLocks noGrp="1"/>
          </p:cNvGraphicFramePr>
          <p:nvPr/>
        </p:nvGraphicFramePr>
        <p:xfrm>
          <a:off x="2316163" y="4441825"/>
          <a:ext cx="4297362" cy="1645920"/>
        </p:xfrm>
        <a:graphic>
          <a:graphicData uri="http://schemas.openxmlformats.org/drawingml/2006/table">
            <a:tbl>
              <a:tblPr/>
              <a:tblGrid>
                <a:gridCol w="1006475">
                  <a:extLst>
                    <a:ext uri="{9D8B030D-6E8A-4147-A177-3AD203B41FA5}">
                      <a16:colId xmlns:a16="http://schemas.microsoft.com/office/drawing/2014/main" val="20000"/>
                    </a:ext>
                  </a:extLst>
                </a:gridCol>
                <a:gridCol w="1004887">
                  <a:extLst>
                    <a:ext uri="{9D8B030D-6E8A-4147-A177-3AD203B41FA5}">
                      <a16:colId xmlns:a16="http://schemas.microsoft.com/office/drawing/2014/main" val="20001"/>
                    </a:ext>
                  </a:extLst>
                </a:gridCol>
                <a:gridCol w="1646238">
                  <a:extLst>
                    <a:ext uri="{9D8B030D-6E8A-4147-A177-3AD203B41FA5}">
                      <a16:colId xmlns:a16="http://schemas.microsoft.com/office/drawing/2014/main" val="20002"/>
                    </a:ext>
                  </a:extLst>
                </a:gridCol>
                <a:gridCol w="639762">
                  <a:extLst>
                    <a:ext uri="{9D8B030D-6E8A-4147-A177-3AD203B41FA5}">
                      <a16:colId xmlns:a16="http://schemas.microsoft.com/office/drawing/2014/main" val="20003"/>
                    </a:ext>
                  </a:extLst>
                </a:gridCol>
              </a:tblGrid>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Code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Teacher_id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Subject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Room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extLst>
                  <a:ext uri="{0D108BD9-81ED-4DB2-BD59-A6C34878D82A}">
                    <a16:rowId xmlns:a16="http://schemas.microsoft.com/office/drawing/2014/main" val="10000"/>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908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Data structures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926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Java programming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2"/>
                  </a:ext>
                </a:extLst>
              </a:tr>
              <a:tr h="242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Compilers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222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951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Software engineering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210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974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Operating systems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109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308362" name="Group 138"/>
          <p:cNvGraphicFramePr>
            <a:graphicFrameLocks noGrp="1"/>
          </p:cNvGraphicFramePr>
          <p:nvPr/>
        </p:nvGraphicFramePr>
        <p:xfrm>
          <a:off x="8007351" y="1520825"/>
          <a:ext cx="2105025" cy="2743200"/>
        </p:xfrm>
        <a:graphic>
          <a:graphicData uri="http://schemas.openxmlformats.org/drawingml/2006/table">
            <a:tbl>
              <a:tblPr/>
              <a:tblGrid>
                <a:gridCol w="1006475">
                  <a:extLst>
                    <a:ext uri="{9D8B030D-6E8A-4147-A177-3AD203B41FA5}">
                      <a16:colId xmlns:a16="http://schemas.microsoft.com/office/drawing/2014/main" val="20000"/>
                    </a:ext>
                  </a:extLst>
                </a:gridCol>
                <a:gridCol w="1098550">
                  <a:extLst>
                    <a:ext uri="{9D8B030D-6E8A-4147-A177-3AD203B41FA5}">
                      <a16:colId xmlns:a16="http://schemas.microsoft.com/office/drawing/2014/main" val="20001"/>
                    </a:ext>
                  </a:extLst>
                </a:gridCol>
              </a:tblGrid>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Student_id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Class_code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extLst>
                  <a:ext uri="{0D108BD9-81ED-4DB2-BD59-A6C34878D82A}">
                    <a16:rowId xmlns:a16="http://schemas.microsoft.com/office/drawing/2014/main" val="10000"/>
                  </a:ext>
                </a:extLst>
              </a:tr>
              <a:tr h="242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1001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926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1"/>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1001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951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1001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1005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974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1005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1014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931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1021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926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7"/>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1021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974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1021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931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308351" name="Text Box 127"/>
          <p:cNvSpPr txBox="1">
            <a:spLocks noChangeArrowheads="1"/>
          </p:cNvSpPr>
          <p:nvPr/>
        </p:nvSpPr>
        <p:spPr bwMode="auto">
          <a:xfrm>
            <a:off x="2633664" y="1728463"/>
            <a:ext cx="4588115" cy="2462213"/>
          </a:xfrm>
          <a:prstGeom prst="rect">
            <a:avLst/>
          </a:prstGeom>
          <a:solidFill>
            <a:srgbClr val="F2F2F2"/>
          </a:solidFill>
          <a:ln>
            <a:noFill/>
          </a:ln>
          <a:effectLst/>
        </p:spPr>
        <p:txBody>
          <a:bodyPr wrap="none">
            <a:spAutoFit/>
          </a:bodyPr>
          <a:lstStyle/>
          <a:p>
            <a:r>
              <a:rPr lang="en-US" sz="1400" b="1" dirty="0">
                <a:latin typeface="Courier New" charset="0"/>
              </a:rPr>
              <a:t>SELECT id, last, first</a:t>
            </a:r>
          </a:p>
          <a:p>
            <a:r>
              <a:rPr lang="en-US" sz="1400" b="1" dirty="0">
                <a:latin typeface="Courier New" charset="0"/>
              </a:rPr>
              <a:t>FROM student, class, takes</a:t>
            </a:r>
          </a:p>
          <a:p>
            <a:r>
              <a:rPr lang="en-US" sz="1400" b="1" dirty="0">
                <a:latin typeface="Courier New" charset="0"/>
              </a:rPr>
              <a:t>WHERE subject = 'Java programming'</a:t>
            </a:r>
          </a:p>
          <a:p>
            <a:r>
              <a:rPr lang="en-US" sz="1400" b="1" dirty="0">
                <a:latin typeface="Courier New" charset="0"/>
              </a:rPr>
              <a:t>AND code = </a:t>
            </a:r>
            <a:r>
              <a:rPr lang="en-US" sz="1400" b="1" dirty="0" err="1">
                <a:latin typeface="Courier New" charset="0"/>
              </a:rPr>
              <a:t>class_code</a:t>
            </a:r>
            <a:r>
              <a:rPr lang="en-US" sz="1400" b="1" dirty="0">
                <a:latin typeface="Courier New" charset="0"/>
              </a:rPr>
              <a:t> AND id = </a:t>
            </a:r>
            <a:r>
              <a:rPr lang="en-US" sz="1400" b="1" dirty="0" err="1">
                <a:latin typeface="Courier New" charset="0"/>
              </a:rPr>
              <a:t>student_id</a:t>
            </a:r>
            <a:endParaRPr lang="en-US" sz="1400" b="1" dirty="0">
              <a:latin typeface="Courier New" charset="0"/>
            </a:endParaRPr>
          </a:p>
          <a:p>
            <a:endParaRPr lang="en-US" sz="1400" b="1" dirty="0">
              <a:latin typeface="Courier New" charset="0"/>
            </a:endParaRPr>
          </a:p>
          <a:p>
            <a:r>
              <a:rPr lang="en-US" sz="1400" b="1" dirty="0">
                <a:latin typeface="Courier New" charset="0"/>
              </a:rPr>
              <a:t>+------+-------+-------+</a:t>
            </a:r>
          </a:p>
          <a:p>
            <a:r>
              <a:rPr lang="en-US" sz="1400" b="1" dirty="0">
                <a:latin typeface="Courier New" charset="0"/>
              </a:rPr>
              <a:t>| id   | last  | first |</a:t>
            </a:r>
          </a:p>
          <a:p>
            <a:r>
              <a:rPr lang="en-US" sz="1400" b="1" dirty="0">
                <a:latin typeface="Courier New" charset="0"/>
              </a:rPr>
              <a:t>+------+-------+-------+</a:t>
            </a:r>
          </a:p>
          <a:p>
            <a:r>
              <a:rPr lang="en-US" sz="1400" b="1" dirty="0">
                <a:latin typeface="Courier New" charset="0"/>
              </a:rPr>
              <a:t>| 1001 | Doe   | John  |</a:t>
            </a:r>
          </a:p>
          <a:p>
            <a:r>
              <a:rPr lang="en-US" sz="1400" b="1" dirty="0">
                <a:latin typeface="Courier New" charset="0"/>
              </a:rPr>
              <a:t>| 1021 | Smith | Kim   |</a:t>
            </a:r>
          </a:p>
          <a:p>
            <a:r>
              <a:rPr lang="en-US" sz="1400" b="1" dirty="0">
                <a:latin typeface="Courier New" charset="0"/>
              </a:rPr>
              <a:t>+------+-------+-------+</a:t>
            </a:r>
          </a:p>
        </p:txBody>
      </p:sp>
      <p:sp>
        <p:nvSpPr>
          <p:cNvPr id="308353" name="Text Box 129"/>
          <p:cNvSpPr txBox="1">
            <a:spLocks noChangeArrowheads="1"/>
          </p:cNvSpPr>
          <p:nvPr/>
        </p:nvSpPr>
        <p:spPr bwMode="auto">
          <a:xfrm>
            <a:off x="2225676" y="4130676"/>
            <a:ext cx="550151"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dirty="0">
                <a:solidFill>
                  <a:srgbClr val="B23C00"/>
                </a:solidFill>
              </a:rPr>
              <a:t>Class</a:t>
            </a:r>
          </a:p>
        </p:txBody>
      </p:sp>
      <p:sp>
        <p:nvSpPr>
          <p:cNvPr id="308354" name="Text Box 130"/>
          <p:cNvSpPr txBox="1">
            <a:spLocks noChangeArrowheads="1"/>
          </p:cNvSpPr>
          <p:nvPr/>
        </p:nvSpPr>
        <p:spPr bwMode="auto">
          <a:xfrm>
            <a:off x="8007350" y="1203326"/>
            <a:ext cx="581634"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dirty="0">
                <a:solidFill>
                  <a:srgbClr val="B23C00"/>
                </a:solidFill>
              </a:rPr>
              <a:t>Takes</a:t>
            </a:r>
          </a:p>
        </p:txBody>
      </p:sp>
      <p:sp>
        <p:nvSpPr>
          <p:cNvPr id="308355" name="Text Box 131"/>
          <p:cNvSpPr txBox="1">
            <a:spLocks noChangeArrowheads="1"/>
          </p:cNvSpPr>
          <p:nvPr/>
        </p:nvSpPr>
        <p:spPr bwMode="auto">
          <a:xfrm>
            <a:off x="6850063" y="4130676"/>
            <a:ext cx="76008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dirty="0">
                <a:solidFill>
                  <a:srgbClr val="B23C00"/>
                </a:solidFill>
              </a:rPr>
              <a:t>Student</a:t>
            </a:r>
          </a:p>
        </p:txBody>
      </p:sp>
    </p:spTree>
    <p:extLst>
      <p:ext uri="{BB962C8B-B14F-4D97-AF65-F5344CB8AC3E}">
        <p14:creationId xmlns:p14="http://schemas.microsoft.com/office/powerpoint/2010/main" val="2580151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8351"/>
                                        </p:tgtEl>
                                        <p:attrNameLst>
                                          <p:attrName>style.visibility</p:attrName>
                                        </p:attrNameLst>
                                      </p:cBhvr>
                                      <p:to>
                                        <p:strVal val="visible"/>
                                      </p:to>
                                    </p:set>
                                    <p:animEffect transition="in" filter="fade">
                                      <p:cBhvr>
                                        <p:cTn id="7" dur="500"/>
                                        <p:tgtEl>
                                          <p:spTgt spid="308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35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4160A-2B5B-824B-B13A-C707502A22B7}"/>
              </a:ext>
            </a:extLst>
          </p:cNvPr>
          <p:cNvSpPr>
            <a:spLocks noGrp="1"/>
          </p:cNvSpPr>
          <p:nvPr>
            <p:ph type="title"/>
          </p:nvPr>
        </p:nvSpPr>
        <p:spPr/>
        <p:txBody>
          <a:bodyPr/>
          <a:lstStyle/>
          <a:p>
            <a:r>
              <a:rPr lang="en-US" dirty="0"/>
              <a:t>Accessing Network Services</a:t>
            </a:r>
          </a:p>
        </p:txBody>
      </p:sp>
      <p:sp>
        <p:nvSpPr>
          <p:cNvPr id="3" name="Content Placeholder 2">
            <a:extLst>
              <a:ext uri="{FF2B5EF4-FFF2-40B4-BE49-F238E27FC236}">
                <a16:creationId xmlns:a16="http://schemas.microsoft.com/office/drawing/2014/main" id="{4D7A049D-0F76-594C-A917-7949082C0F41}"/>
              </a:ext>
            </a:extLst>
          </p:cNvPr>
          <p:cNvSpPr>
            <a:spLocks noGrp="1"/>
          </p:cNvSpPr>
          <p:nvPr>
            <p:ph idx="1"/>
          </p:nvPr>
        </p:nvSpPr>
        <p:spPr/>
        <p:txBody>
          <a:bodyPr/>
          <a:lstStyle/>
          <a:p>
            <a:r>
              <a:rPr lang="en-US" dirty="0"/>
              <a:t>Client / Server applications require a </a:t>
            </a:r>
            <a:r>
              <a:rPr lang="en-US" i="1" dirty="0"/>
              <a:t>protocol</a:t>
            </a:r>
            <a:r>
              <a:rPr lang="en-US" dirty="0"/>
              <a:t> – a language and a set of rules to allow the client to communicate with the server</a:t>
            </a:r>
          </a:p>
          <a:p>
            <a:pPr lvl="1"/>
            <a:r>
              <a:rPr lang="en-US" dirty="0"/>
              <a:t>Languages do not need to be human readable (i.e. could be binary)</a:t>
            </a:r>
          </a:p>
          <a:p>
            <a:r>
              <a:rPr lang="en-US" dirty="0"/>
              <a:t>Early protocols were ad hoc – made up by the application developer</a:t>
            </a:r>
          </a:p>
          <a:p>
            <a:pPr lvl="1"/>
            <a:r>
              <a:rPr lang="en-US" dirty="0"/>
              <a:t>FTP: File Transfer Protocol</a:t>
            </a:r>
          </a:p>
          <a:p>
            <a:pPr lvl="1"/>
            <a:r>
              <a:rPr lang="en-US" dirty="0"/>
              <a:t>Developed in the early 1970s by Abhay Bhushan, a student at MIT</a:t>
            </a:r>
          </a:p>
          <a:p>
            <a:r>
              <a:rPr lang="en-US" dirty="0"/>
              <a:t>Protocols Encapsulate:</a:t>
            </a:r>
          </a:p>
          <a:p>
            <a:pPr lvl="1"/>
            <a:r>
              <a:rPr lang="en-US" dirty="0"/>
              <a:t>Authentication</a:t>
            </a:r>
          </a:p>
          <a:p>
            <a:pPr lvl="1"/>
            <a:r>
              <a:rPr lang="en-US" dirty="0"/>
              <a:t>Requests</a:t>
            </a:r>
          </a:p>
          <a:p>
            <a:pPr lvl="1"/>
            <a:r>
              <a:rPr lang="en-US" dirty="0"/>
              <a:t>Responses</a:t>
            </a:r>
          </a:p>
          <a:p>
            <a:pPr lvl="1"/>
            <a:r>
              <a:rPr lang="en-US" dirty="0"/>
              <a:t>State &amp; Session Management</a:t>
            </a:r>
          </a:p>
          <a:p>
            <a:pPr lvl="1"/>
            <a:endParaRPr lang="en-US" dirty="0"/>
          </a:p>
        </p:txBody>
      </p:sp>
      <p:sp>
        <p:nvSpPr>
          <p:cNvPr id="4" name="Date Placeholder 3">
            <a:extLst>
              <a:ext uri="{FF2B5EF4-FFF2-40B4-BE49-F238E27FC236}">
                <a16:creationId xmlns:a16="http://schemas.microsoft.com/office/drawing/2014/main" id="{1724A744-EA8B-8744-983F-A81A23451BB1}"/>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290DF6E5-0D5E-BB43-B591-454199F55C3F}"/>
              </a:ext>
            </a:extLst>
          </p:cNvPr>
          <p:cNvSpPr>
            <a:spLocks noGrp="1"/>
          </p:cNvSpPr>
          <p:nvPr>
            <p:ph type="sldNum" sz="quarter" idx="12"/>
          </p:nvPr>
        </p:nvSpPr>
        <p:spPr/>
        <p:txBody>
          <a:bodyPr/>
          <a:lstStyle/>
          <a:p>
            <a:fld id="{FCFF2910-D1F1-314D-A8F2-476646A55ABA}" type="slidenum">
              <a:rPr lang="en-US" smtClean="0"/>
              <a:pPr/>
              <a:t>4</a:t>
            </a:fld>
            <a:endParaRPr lang="en-US" dirty="0"/>
          </a:p>
        </p:txBody>
      </p:sp>
    </p:spTree>
    <p:extLst>
      <p:ext uri="{BB962C8B-B14F-4D97-AF65-F5344CB8AC3E}">
        <p14:creationId xmlns:p14="http://schemas.microsoft.com/office/powerpoint/2010/main" val="8279153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21CC8-D24F-5E47-811B-03F6E79DA398}"/>
              </a:ext>
            </a:extLst>
          </p:cNvPr>
          <p:cNvSpPr>
            <a:spLocks noGrp="1"/>
          </p:cNvSpPr>
          <p:nvPr>
            <p:ph type="title"/>
          </p:nvPr>
        </p:nvSpPr>
        <p:spPr/>
        <p:txBody>
          <a:bodyPr/>
          <a:lstStyle/>
          <a:p>
            <a:r>
              <a:rPr lang="en-US" dirty="0"/>
              <a:t>SQL Update Statement - example</a:t>
            </a:r>
          </a:p>
        </p:txBody>
      </p:sp>
      <p:sp>
        <p:nvSpPr>
          <p:cNvPr id="3" name="Content Placeholder 2">
            <a:extLst>
              <a:ext uri="{FF2B5EF4-FFF2-40B4-BE49-F238E27FC236}">
                <a16:creationId xmlns:a16="http://schemas.microsoft.com/office/drawing/2014/main" id="{174FE419-DEDA-ED4B-A060-FCD085FEA1C4}"/>
              </a:ext>
            </a:extLst>
          </p:cNvPr>
          <p:cNvSpPr>
            <a:spLocks noGrp="1"/>
          </p:cNvSpPr>
          <p:nvPr>
            <p:ph idx="1"/>
          </p:nvPr>
        </p:nvSpPr>
        <p:spPr>
          <a:xfrm>
            <a:off x="2078182" y="1238996"/>
            <a:ext cx="9275618" cy="4831298"/>
          </a:xfrm>
        </p:spPr>
        <p:txBody>
          <a:bodyPr/>
          <a:lstStyle/>
          <a:p>
            <a:r>
              <a:rPr lang="en-US" dirty="0"/>
              <a:t>Fixing a typo (last row of table)</a:t>
            </a:r>
          </a:p>
        </p:txBody>
      </p:sp>
      <p:sp>
        <p:nvSpPr>
          <p:cNvPr id="4" name="Date Placeholder 3">
            <a:extLst>
              <a:ext uri="{FF2B5EF4-FFF2-40B4-BE49-F238E27FC236}">
                <a16:creationId xmlns:a16="http://schemas.microsoft.com/office/drawing/2014/main" id="{F79D3077-2EEB-2248-ADFB-5FEEBA8B2CEC}"/>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CC32C620-3C26-3D40-8B44-109E5739C155}"/>
              </a:ext>
            </a:extLst>
          </p:cNvPr>
          <p:cNvSpPr>
            <a:spLocks noGrp="1"/>
          </p:cNvSpPr>
          <p:nvPr>
            <p:ph type="sldNum" sz="quarter" idx="12"/>
          </p:nvPr>
        </p:nvSpPr>
        <p:spPr/>
        <p:txBody>
          <a:bodyPr/>
          <a:lstStyle/>
          <a:p>
            <a:fld id="{FCFF2910-D1F1-314D-A8F2-476646A55ABA}" type="slidenum">
              <a:rPr lang="en-US" smtClean="0"/>
              <a:pPr/>
              <a:t>40</a:t>
            </a:fld>
            <a:endParaRPr lang="en-US" dirty="0"/>
          </a:p>
        </p:txBody>
      </p:sp>
      <p:graphicFrame>
        <p:nvGraphicFramePr>
          <p:cNvPr id="6" name="Group 140">
            <a:extLst>
              <a:ext uri="{FF2B5EF4-FFF2-40B4-BE49-F238E27FC236}">
                <a16:creationId xmlns:a16="http://schemas.microsoft.com/office/drawing/2014/main" id="{7DB51BDC-ACB0-734F-A2BB-5C0E5FB58FFE}"/>
              </a:ext>
            </a:extLst>
          </p:cNvPr>
          <p:cNvGraphicFramePr>
            <a:graphicFrameLocks noGrp="1"/>
          </p:cNvGraphicFramePr>
          <p:nvPr>
            <p:extLst>
              <p:ext uri="{D42A27DB-BD31-4B8C-83A1-F6EECF244321}">
                <p14:modId xmlns:p14="http://schemas.microsoft.com/office/powerpoint/2010/main" val="1598498206"/>
              </p:ext>
            </p:extLst>
          </p:nvPr>
        </p:nvGraphicFramePr>
        <p:xfrm>
          <a:off x="3466092" y="2337170"/>
          <a:ext cx="4297362" cy="1645920"/>
        </p:xfrm>
        <a:graphic>
          <a:graphicData uri="http://schemas.openxmlformats.org/drawingml/2006/table">
            <a:tbl>
              <a:tblPr/>
              <a:tblGrid>
                <a:gridCol w="1006475">
                  <a:extLst>
                    <a:ext uri="{9D8B030D-6E8A-4147-A177-3AD203B41FA5}">
                      <a16:colId xmlns:a16="http://schemas.microsoft.com/office/drawing/2014/main" val="20000"/>
                    </a:ext>
                  </a:extLst>
                </a:gridCol>
                <a:gridCol w="1004887">
                  <a:extLst>
                    <a:ext uri="{9D8B030D-6E8A-4147-A177-3AD203B41FA5}">
                      <a16:colId xmlns:a16="http://schemas.microsoft.com/office/drawing/2014/main" val="20001"/>
                    </a:ext>
                  </a:extLst>
                </a:gridCol>
                <a:gridCol w="1646238">
                  <a:extLst>
                    <a:ext uri="{9D8B030D-6E8A-4147-A177-3AD203B41FA5}">
                      <a16:colId xmlns:a16="http://schemas.microsoft.com/office/drawing/2014/main" val="20002"/>
                    </a:ext>
                  </a:extLst>
                </a:gridCol>
                <a:gridCol w="639762">
                  <a:extLst>
                    <a:ext uri="{9D8B030D-6E8A-4147-A177-3AD203B41FA5}">
                      <a16:colId xmlns:a16="http://schemas.microsoft.com/office/drawing/2014/main" val="20003"/>
                    </a:ext>
                  </a:extLst>
                </a:gridCol>
              </a:tblGrid>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Code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Teacher_id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dirty="0">
                          <a:ln>
                            <a:noFill/>
                          </a:ln>
                          <a:solidFill>
                            <a:schemeClr val="bg1"/>
                          </a:solidFill>
                          <a:effectLst/>
                          <a:latin typeface="Arial" charset="0"/>
                          <a:ea typeface="ＭＳ Ｐゴシック" charset="0"/>
                        </a:rPr>
                        <a:t>Subject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rPr>
                        <a:t>Room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33CC"/>
                    </a:solidFill>
                  </a:tcPr>
                </a:tc>
                <a:extLst>
                  <a:ext uri="{0D108BD9-81ED-4DB2-BD59-A6C34878D82A}">
                    <a16:rowId xmlns:a16="http://schemas.microsoft.com/office/drawing/2014/main" val="10000"/>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908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Data structures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926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Java programming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2"/>
                  </a:ext>
                </a:extLst>
              </a:tr>
              <a:tr h="242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Compilers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222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3050">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951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7012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Software engineering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rPr>
                        <a:t>210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974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7012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Operating </a:t>
                      </a:r>
                      <a:r>
                        <a:rPr kumimoji="0" lang="en-US" sz="1200" b="0" i="0" u="none" strike="noStrike" cap="none" normalizeH="0" baseline="0" dirty="0" err="1">
                          <a:ln>
                            <a:noFill/>
                          </a:ln>
                          <a:solidFill>
                            <a:schemeClr val="tx1"/>
                          </a:solidFill>
                          <a:effectLst/>
                          <a:latin typeface="Arial" charset="0"/>
                          <a:ea typeface="ＭＳ Ｐゴシック" charset="0"/>
                        </a:rPr>
                        <a:t>sytsems</a:t>
                      </a:r>
                      <a:endParaRPr kumimoji="0" lang="en-US" sz="1200" b="0" i="0" u="none" strike="noStrike" cap="none" normalizeH="0" baseline="0" dirty="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0000"/>
                        <a:buFont typeface="Wingdings" charset="0"/>
                        <a:buNone/>
                        <a:tabLst/>
                      </a:pPr>
                      <a:r>
                        <a:rPr kumimoji="0" lang="en-US" sz="1200" b="0" i="0" u="none" strike="noStrike" cap="none" normalizeH="0" baseline="0" dirty="0">
                          <a:ln>
                            <a:noFill/>
                          </a:ln>
                          <a:solidFill>
                            <a:schemeClr val="tx1"/>
                          </a:solidFill>
                          <a:effectLst/>
                          <a:latin typeface="Arial" charset="0"/>
                          <a:ea typeface="ＭＳ Ｐゴシック" charset="0"/>
                        </a:rPr>
                        <a:t>109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 name="Text Box 129">
            <a:extLst>
              <a:ext uri="{FF2B5EF4-FFF2-40B4-BE49-F238E27FC236}">
                <a16:creationId xmlns:a16="http://schemas.microsoft.com/office/drawing/2014/main" id="{A31C3DC1-E739-9F47-B90E-9793C0564ECB}"/>
              </a:ext>
            </a:extLst>
          </p:cNvPr>
          <p:cNvSpPr txBox="1">
            <a:spLocks noChangeArrowheads="1"/>
          </p:cNvSpPr>
          <p:nvPr/>
        </p:nvSpPr>
        <p:spPr bwMode="auto">
          <a:xfrm>
            <a:off x="3375605" y="2026021"/>
            <a:ext cx="550151"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dirty="0">
                <a:solidFill>
                  <a:srgbClr val="B23C00"/>
                </a:solidFill>
              </a:rPr>
              <a:t>Class</a:t>
            </a:r>
          </a:p>
        </p:txBody>
      </p:sp>
      <p:sp>
        <p:nvSpPr>
          <p:cNvPr id="8" name="Text Box 127">
            <a:extLst>
              <a:ext uri="{FF2B5EF4-FFF2-40B4-BE49-F238E27FC236}">
                <a16:creationId xmlns:a16="http://schemas.microsoft.com/office/drawing/2014/main" id="{252BF7AB-5B95-0B41-8325-6F4DCF777426}"/>
              </a:ext>
            </a:extLst>
          </p:cNvPr>
          <p:cNvSpPr txBox="1">
            <a:spLocks noChangeArrowheads="1"/>
          </p:cNvSpPr>
          <p:nvPr/>
        </p:nvSpPr>
        <p:spPr bwMode="auto">
          <a:xfrm>
            <a:off x="3466092" y="4304710"/>
            <a:ext cx="3728906" cy="954107"/>
          </a:xfrm>
          <a:prstGeom prst="rect">
            <a:avLst/>
          </a:prstGeom>
          <a:solidFill>
            <a:srgbClr val="F2F2F2"/>
          </a:solidFill>
          <a:ln>
            <a:noFill/>
          </a:ln>
          <a:effectLst/>
        </p:spPr>
        <p:txBody>
          <a:bodyPr wrap="none">
            <a:spAutoFit/>
          </a:bodyPr>
          <a:lstStyle/>
          <a:p>
            <a:r>
              <a:rPr lang="en-US" sz="1400" b="1" dirty="0">
                <a:latin typeface="Courier New" charset="0"/>
              </a:rPr>
              <a:t>UPDATE class</a:t>
            </a:r>
          </a:p>
          <a:p>
            <a:r>
              <a:rPr lang="en-US" sz="1400" b="1" dirty="0">
                <a:latin typeface="Courier New" charset="0"/>
              </a:rPr>
              <a:t>SET subject = ‘Operating systems’</a:t>
            </a:r>
          </a:p>
          <a:p>
            <a:r>
              <a:rPr lang="en-US" sz="1400" b="1" dirty="0">
                <a:latin typeface="Courier New" charset="0"/>
              </a:rPr>
              <a:t>WHERE code = ‘974’</a:t>
            </a:r>
          </a:p>
          <a:p>
            <a:endParaRPr lang="en-US" sz="1400" b="1" dirty="0">
              <a:latin typeface="Courier New" charset="0"/>
            </a:endParaRPr>
          </a:p>
        </p:txBody>
      </p:sp>
    </p:spTree>
    <p:extLst>
      <p:ext uri="{BB962C8B-B14F-4D97-AF65-F5344CB8AC3E}">
        <p14:creationId xmlns:p14="http://schemas.microsoft.com/office/powerpoint/2010/main" val="115466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5994A-BB9F-3240-AD5F-91E705A56D55}"/>
              </a:ext>
            </a:extLst>
          </p:cNvPr>
          <p:cNvSpPr>
            <a:spLocks noGrp="1"/>
          </p:cNvSpPr>
          <p:nvPr>
            <p:ph type="title"/>
          </p:nvPr>
        </p:nvSpPr>
        <p:spPr/>
        <p:txBody>
          <a:bodyPr/>
          <a:lstStyle/>
          <a:p>
            <a:r>
              <a:rPr lang="en-US" dirty="0"/>
              <a:t>Web Servers</a:t>
            </a:r>
          </a:p>
        </p:txBody>
      </p:sp>
      <p:sp>
        <p:nvSpPr>
          <p:cNvPr id="3" name="Content Placeholder 2">
            <a:extLst>
              <a:ext uri="{FF2B5EF4-FFF2-40B4-BE49-F238E27FC236}">
                <a16:creationId xmlns:a16="http://schemas.microsoft.com/office/drawing/2014/main" id="{1380F5F5-5170-BA4B-9A27-2BA05C98640D}"/>
              </a:ext>
            </a:extLst>
          </p:cNvPr>
          <p:cNvSpPr>
            <a:spLocks noGrp="1"/>
          </p:cNvSpPr>
          <p:nvPr>
            <p:ph idx="1"/>
          </p:nvPr>
        </p:nvSpPr>
        <p:spPr>
          <a:xfrm>
            <a:off x="838200" y="3498215"/>
            <a:ext cx="4745736" cy="2439290"/>
          </a:xfrm>
        </p:spPr>
        <p:txBody>
          <a:bodyPr>
            <a:normAutofit/>
          </a:bodyPr>
          <a:lstStyle/>
          <a:p>
            <a:r>
              <a:rPr lang="en-US" b="1" dirty="0"/>
              <a:t>Browser:  </a:t>
            </a:r>
            <a:r>
              <a:rPr lang="en-US" dirty="0"/>
              <a:t>a web client</a:t>
            </a:r>
          </a:p>
          <a:p>
            <a:pPr lvl="1"/>
            <a:r>
              <a:rPr lang="en-US" dirty="0"/>
              <a:t>Google Chrome</a:t>
            </a:r>
          </a:p>
          <a:p>
            <a:pPr lvl="1"/>
            <a:r>
              <a:rPr lang="en-US" dirty="0"/>
              <a:t>Firefox</a:t>
            </a:r>
          </a:p>
          <a:p>
            <a:pPr lvl="1"/>
            <a:r>
              <a:rPr lang="en-US" dirty="0"/>
              <a:t>Safari</a:t>
            </a:r>
          </a:p>
          <a:p>
            <a:pPr lvl="1"/>
            <a:r>
              <a:rPr lang="en-US" dirty="0"/>
              <a:t>Internet Explorer</a:t>
            </a:r>
          </a:p>
          <a:p>
            <a:pPr lvl="1"/>
            <a:r>
              <a:rPr lang="en-US" dirty="0"/>
              <a:t>Edge</a:t>
            </a:r>
          </a:p>
        </p:txBody>
      </p:sp>
      <p:sp>
        <p:nvSpPr>
          <p:cNvPr id="4" name="Date Placeholder 3">
            <a:extLst>
              <a:ext uri="{FF2B5EF4-FFF2-40B4-BE49-F238E27FC236}">
                <a16:creationId xmlns:a16="http://schemas.microsoft.com/office/drawing/2014/main" id="{1CBF4B12-9113-A941-A9DA-1F9E029E3402}"/>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599E7398-187B-1748-B91B-458D2DAC8334}"/>
              </a:ext>
            </a:extLst>
          </p:cNvPr>
          <p:cNvSpPr>
            <a:spLocks noGrp="1"/>
          </p:cNvSpPr>
          <p:nvPr>
            <p:ph type="sldNum" sz="quarter" idx="12"/>
          </p:nvPr>
        </p:nvSpPr>
        <p:spPr/>
        <p:txBody>
          <a:bodyPr/>
          <a:lstStyle/>
          <a:p>
            <a:fld id="{FCFF2910-D1F1-314D-A8F2-476646A55ABA}" type="slidenum">
              <a:rPr lang="en-US" smtClean="0"/>
              <a:pPr/>
              <a:t>41</a:t>
            </a:fld>
            <a:endParaRPr lang="en-US" dirty="0"/>
          </a:p>
        </p:txBody>
      </p:sp>
      <p:sp>
        <p:nvSpPr>
          <p:cNvPr id="6" name="Content Placeholder 2">
            <a:extLst>
              <a:ext uri="{FF2B5EF4-FFF2-40B4-BE49-F238E27FC236}">
                <a16:creationId xmlns:a16="http://schemas.microsoft.com/office/drawing/2014/main" id="{9A49943B-154F-5644-8E63-7E0A8A5C6E78}"/>
              </a:ext>
            </a:extLst>
          </p:cNvPr>
          <p:cNvSpPr txBox="1">
            <a:spLocks/>
          </p:cNvSpPr>
          <p:nvPr/>
        </p:nvSpPr>
        <p:spPr>
          <a:xfrm>
            <a:off x="838200" y="1367012"/>
            <a:ext cx="6903720" cy="19248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first web browser and server were created by Sir Tim Berners-Lee in 1990</a:t>
            </a:r>
          </a:p>
          <a:p>
            <a:r>
              <a:rPr lang="en-US" dirty="0"/>
              <a:t>Berners-Lee was knighted by Queen Elizabeth II in 2004</a:t>
            </a:r>
          </a:p>
          <a:p>
            <a:pPr marL="0" indent="0">
              <a:buFont typeface="Arial" panose="020B0604020202020204" pitchFamily="34" charset="0"/>
              <a:buNone/>
            </a:pPr>
            <a:endParaRPr lang="en-US" dirty="0"/>
          </a:p>
        </p:txBody>
      </p:sp>
      <p:sp>
        <p:nvSpPr>
          <p:cNvPr id="7" name="Content Placeholder 2">
            <a:extLst>
              <a:ext uri="{FF2B5EF4-FFF2-40B4-BE49-F238E27FC236}">
                <a16:creationId xmlns:a16="http://schemas.microsoft.com/office/drawing/2014/main" id="{2AC77C8E-91CD-D74D-A945-257BD9637443}"/>
              </a:ext>
            </a:extLst>
          </p:cNvPr>
          <p:cNvSpPr txBox="1">
            <a:spLocks/>
          </p:cNvSpPr>
          <p:nvPr/>
        </p:nvSpPr>
        <p:spPr>
          <a:xfrm>
            <a:off x="4978003" y="3498213"/>
            <a:ext cx="2641997" cy="24392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Web Servers</a:t>
            </a:r>
            <a:endParaRPr lang="en-US" dirty="0"/>
          </a:p>
          <a:p>
            <a:pPr lvl="1"/>
            <a:r>
              <a:rPr lang="en-US" dirty="0"/>
              <a:t>Apache</a:t>
            </a:r>
          </a:p>
          <a:p>
            <a:pPr lvl="1"/>
            <a:r>
              <a:rPr lang="en-US" dirty="0"/>
              <a:t>Microsoft Internet Information Service (IIS)</a:t>
            </a:r>
          </a:p>
        </p:txBody>
      </p:sp>
      <p:pic>
        <p:nvPicPr>
          <p:cNvPr id="9" name="Picture 8">
            <a:extLst>
              <a:ext uri="{FF2B5EF4-FFF2-40B4-BE49-F238E27FC236}">
                <a16:creationId xmlns:a16="http://schemas.microsoft.com/office/drawing/2014/main" id="{8CE920F0-991D-B643-972D-1E88FA16C513}"/>
              </a:ext>
            </a:extLst>
          </p:cNvPr>
          <p:cNvPicPr>
            <a:picLocks noChangeAspect="1"/>
          </p:cNvPicPr>
          <p:nvPr/>
        </p:nvPicPr>
        <p:blipFill>
          <a:blip r:embed="rId2"/>
          <a:stretch>
            <a:fillRect/>
          </a:stretch>
        </p:blipFill>
        <p:spPr>
          <a:xfrm>
            <a:off x="7849839" y="1367012"/>
            <a:ext cx="3503961" cy="4383024"/>
          </a:xfrm>
          <a:prstGeom prst="rect">
            <a:avLst/>
          </a:prstGeom>
        </p:spPr>
      </p:pic>
    </p:spTree>
    <p:extLst>
      <p:ext uri="{BB962C8B-B14F-4D97-AF65-F5344CB8AC3E}">
        <p14:creationId xmlns:p14="http://schemas.microsoft.com/office/powerpoint/2010/main" val="20669018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EA99-09BF-4549-9B9B-726BF916A2C2}"/>
              </a:ext>
            </a:extLst>
          </p:cNvPr>
          <p:cNvSpPr>
            <a:spLocks noGrp="1"/>
          </p:cNvSpPr>
          <p:nvPr>
            <p:ph type="title"/>
          </p:nvPr>
        </p:nvSpPr>
        <p:spPr/>
        <p:txBody>
          <a:bodyPr/>
          <a:lstStyle/>
          <a:p>
            <a:r>
              <a:rPr lang="en-US" dirty="0"/>
              <a:t>Basic Web Protocols</a:t>
            </a:r>
          </a:p>
        </p:txBody>
      </p:sp>
      <p:sp>
        <p:nvSpPr>
          <p:cNvPr id="3" name="Content Placeholder 2">
            <a:extLst>
              <a:ext uri="{FF2B5EF4-FFF2-40B4-BE49-F238E27FC236}">
                <a16:creationId xmlns:a16="http://schemas.microsoft.com/office/drawing/2014/main" id="{9F26907C-F16E-FC4B-A51F-1A02F79B6B1B}"/>
              </a:ext>
            </a:extLst>
          </p:cNvPr>
          <p:cNvSpPr>
            <a:spLocks noGrp="1"/>
          </p:cNvSpPr>
          <p:nvPr>
            <p:ph idx="1"/>
          </p:nvPr>
        </p:nvSpPr>
        <p:spPr/>
        <p:txBody>
          <a:bodyPr/>
          <a:lstStyle/>
          <a:p>
            <a:pPr marL="0" indent="0">
              <a:buNone/>
            </a:pPr>
            <a:r>
              <a:rPr lang="en-US" dirty="0"/>
              <a:t>Web Browsers use </a:t>
            </a:r>
            <a:r>
              <a:rPr lang="en-US" b="1" dirty="0"/>
              <a:t>two</a:t>
            </a:r>
            <a:r>
              <a:rPr lang="en-US" dirty="0"/>
              <a:t> basic services</a:t>
            </a:r>
          </a:p>
          <a:p>
            <a:r>
              <a:rPr lang="en-US" dirty="0"/>
              <a:t>Domain Name Server (DNS Server)</a:t>
            </a:r>
          </a:p>
          <a:p>
            <a:pPr lvl="1"/>
            <a:r>
              <a:rPr lang="en-US" dirty="0"/>
              <a:t>Looks up a domain name to get an IP address</a:t>
            </a:r>
          </a:p>
          <a:p>
            <a:pPr lvl="1"/>
            <a:r>
              <a:rPr lang="en-US" dirty="0"/>
              <a:t>User Datagram Protocol (UDP) – a low latency protocol - on port 53</a:t>
            </a:r>
          </a:p>
          <a:p>
            <a:r>
              <a:rPr lang="en-US" dirty="0"/>
              <a:t>Web Server</a:t>
            </a:r>
          </a:p>
          <a:p>
            <a:pPr lvl="1"/>
            <a:r>
              <a:rPr lang="en-US" dirty="0"/>
              <a:t>Responds to web page requests</a:t>
            </a:r>
          </a:p>
          <a:p>
            <a:pPr lvl="1"/>
            <a:r>
              <a:rPr lang="en-US" dirty="0" err="1"/>
              <a:t>HyperText</a:t>
            </a:r>
            <a:r>
              <a:rPr lang="en-US" dirty="0"/>
              <a:t> Transfer Protocol (HTTP) – over TCP - on port 80</a:t>
            </a:r>
          </a:p>
          <a:p>
            <a:pPr lvl="1"/>
            <a:r>
              <a:rPr lang="en-US" dirty="0" err="1"/>
              <a:t>HyperText</a:t>
            </a:r>
            <a:r>
              <a:rPr lang="en-US" dirty="0"/>
              <a:t> Transfer Protocol - Secure (HTTPS) – over TCP - on port 443</a:t>
            </a:r>
          </a:p>
          <a:p>
            <a:endParaRPr lang="en-US" dirty="0"/>
          </a:p>
        </p:txBody>
      </p:sp>
      <p:sp>
        <p:nvSpPr>
          <p:cNvPr id="4" name="Date Placeholder 3">
            <a:extLst>
              <a:ext uri="{FF2B5EF4-FFF2-40B4-BE49-F238E27FC236}">
                <a16:creationId xmlns:a16="http://schemas.microsoft.com/office/drawing/2014/main" id="{626D6B4B-8D6A-C041-A165-B4198C8951B7}"/>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345701A9-95E9-7843-8951-DE6FBC7F23BF}"/>
              </a:ext>
            </a:extLst>
          </p:cNvPr>
          <p:cNvSpPr>
            <a:spLocks noGrp="1"/>
          </p:cNvSpPr>
          <p:nvPr>
            <p:ph type="sldNum" sz="quarter" idx="12"/>
          </p:nvPr>
        </p:nvSpPr>
        <p:spPr/>
        <p:txBody>
          <a:bodyPr/>
          <a:lstStyle/>
          <a:p>
            <a:fld id="{FCFF2910-D1F1-314D-A8F2-476646A55ABA}" type="slidenum">
              <a:rPr lang="en-US" smtClean="0"/>
              <a:pPr/>
              <a:t>42</a:t>
            </a:fld>
            <a:endParaRPr lang="en-US" dirty="0"/>
          </a:p>
        </p:txBody>
      </p:sp>
    </p:spTree>
    <p:extLst>
      <p:ext uri="{BB962C8B-B14F-4D97-AF65-F5344CB8AC3E}">
        <p14:creationId xmlns:p14="http://schemas.microsoft.com/office/powerpoint/2010/main" val="2509420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C3C2B-227E-6D40-ADE8-A2E257E9A19E}"/>
              </a:ext>
            </a:extLst>
          </p:cNvPr>
          <p:cNvSpPr>
            <a:spLocks noGrp="1"/>
          </p:cNvSpPr>
          <p:nvPr>
            <p:ph type="title"/>
          </p:nvPr>
        </p:nvSpPr>
        <p:spPr/>
        <p:txBody>
          <a:bodyPr/>
          <a:lstStyle/>
          <a:p>
            <a:r>
              <a:rPr lang="en-US" dirty="0"/>
              <a:t>Layered Protocols (TCP/IP Model)</a:t>
            </a:r>
          </a:p>
        </p:txBody>
      </p:sp>
      <p:graphicFrame>
        <p:nvGraphicFramePr>
          <p:cNvPr id="6" name="Content Placeholder 5">
            <a:extLst>
              <a:ext uri="{FF2B5EF4-FFF2-40B4-BE49-F238E27FC236}">
                <a16:creationId xmlns:a16="http://schemas.microsoft.com/office/drawing/2014/main" id="{24461165-FFDF-B642-A221-8E27887AB4BC}"/>
              </a:ext>
            </a:extLst>
          </p:cNvPr>
          <p:cNvGraphicFramePr>
            <a:graphicFrameLocks noGrp="1"/>
          </p:cNvGraphicFramePr>
          <p:nvPr>
            <p:ph idx="1"/>
            <p:extLst>
              <p:ext uri="{D42A27DB-BD31-4B8C-83A1-F6EECF244321}">
                <p14:modId xmlns:p14="http://schemas.microsoft.com/office/powerpoint/2010/main" val="730808561"/>
              </p:ext>
            </p:extLst>
          </p:nvPr>
        </p:nvGraphicFramePr>
        <p:xfrm>
          <a:off x="838200" y="1238250"/>
          <a:ext cx="10515600" cy="1854200"/>
        </p:xfrm>
        <a:graphic>
          <a:graphicData uri="http://schemas.openxmlformats.org/drawingml/2006/table">
            <a:tbl>
              <a:tblPr firstRow="1" bandRow="1">
                <a:tableStyleId>{F5AB1C69-6EDB-4FF4-983F-18BD219EF322}</a:tableStyleId>
              </a:tblPr>
              <a:tblGrid>
                <a:gridCol w="3120342">
                  <a:extLst>
                    <a:ext uri="{9D8B030D-6E8A-4147-A177-3AD203B41FA5}">
                      <a16:colId xmlns:a16="http://schemas.microsoft.com/office/drawing/2014/main" val="3329774562"/>
                    </a:ext>
                  </a:extLst>
                </a:gridCol>
                <a:gridCol w="3669174">
                  <a:extLst>
                    <a:ext uri="{9D8B030D-6E8A-4147-A177-3AD203B41FA5}">
                      <a16:colId xmlns:a16="http://schemas.microsoft.com/office/drawing/2014/main" val="2656730457"/>
                    </a:ext>
                  </a:extLst>
                </a:gridCol>
                <a:gridCol w="3726084">
                  <a:extLst>
                    <a:ext uri="{9D8B030D-6E8A-4147-A177-3AD203B41FA5}">
                      <a16:colId xmlns:a16="http://schemas.microsoft.com/office/drawing/2014/main" val="630118115"/>
                    </a:ext>
                  </a:extLst>
                </a:gridCol>
              </a:tblGrid>
              <a:tr h="370840">
                <a:tc>
                  <a:txBody>
                    <a:bodyPr/>
                    <a:lstStyle/>
                    <a:p>
                      <a:r>
                        <a:rPr lang="en-US" dirty="0"/>
                        <a:t>Network Model Layers</a:t>
                      </a:r>
                    </a:p>
                  </a:txBody>
                  <a:tcPr/>
                </a:tc>
                <a:tc>
                  <a:txBody>
                    <a:bodyPr/>
                    <a:lstStyle/>
                    <a:p>
                      <a:r>
                        <a:rPr lang="en-US" dirty="0"/>
                        <a:t>Domain Name Lookup</a:t>
                      </a:r>
                    </a:p>
                  </a:txBody>
                  <a:tcPr/>
                </a:tc>
                <a:tc>
                  <a:txBody>
                    <a:bodyPr/>
                    <a:lstStyle/>
                    <a:p>
                      <a:r>
                        <a:rPr lang="en-US" dirty="0"/>
                        <a:t>Web Page Fetch</a:t>
                      </a:r>
                    </a:p>
                  </a:txBody>
                  <a:tcPr/>
                </a:tc>
                <a:extLst>
                  <a:ext uri="{0D108BD9-81ED-4DB2-BD59-A6C34878D82A}">
                    <a16:rowId xmlns:a16="http://schemas.microsoft.com/office/drawing/2014/main" val="2199233348"/>
                  </a:ext>
                </a:extLst>
              </a:tr>
              <a:tr h="370840">
                <a:tc>
                  <a:txBody>
                    <a:bodyPr/>
                    <a:lstStyle/>
                    <a:p>
                      <a:r>
                        <a:rPr lang="en-US" dirty="0"/>
                        <a:t>Application Layer</a:t>
                      </a:r>
                    </a:p>
                  </a:txBody>
                  <a:tcPr/>
                </a:tc>
                <a:tc>
                  <a:txBody>
                    <a:bodyPr/>
                    <a:lstStyle/>
                    <a:p>
                      <a:r>
                        <a:rPr lang="en-US" dirty="0"/>
                        <a:t>DNS request</a:t>
                      </a:r>
                    </a:p>
                  </a:txBody>
                  <a:tcPr/>
                </a:tc>
                <a:tc>
                  <a:txBody>
                    <a:bodyPr/>
                    <a:lstStyle/>
                    <a:p>
                      <a:r>
                        <a:rPr lang="en-US" dirty="0"/>
                        <a:t>HTTP or HTTPS</a:t>
                      </a:r>
                    </a:p>
                  </a:txBody>
                  <a:tcPr/>
                </a:tc>
                <a:extLst>
                  <a:ext uri="{0D108BD9-81ED-4DB2-BD59-A6C34878D82A}">
                    <a16:rowId xmlns:a16="http://schemas.microsoft.com/office/drawing/2014/main" val="1526678102"/>
                  </a:ext>
                </a:extLst>
              </a:tr>
              <a:tr h="370840">
                <a:tc>
                  <a:txBody>
                    <a:bodyPr/>
                    <a:lstStyle/>
                    <a:p>
                      <a:r>
                        <a:rPr lang="en-US" dirty="0"/>
                        <a:t>Transport Layer</a:t>
                      </a:r>
                    </a:p>
                  </a:txBody>
                  <a:tcPr/>
                </a:tc>
                <a:tc>
                  <a:txBody>
                    <a:bodyPr/>
                    <a:lstStyle/>
                    <a:p>
                      <a:r>
                        <a:rPr lang="en-US" dirty="0"/>
                        <a:t>UDP – User Datagram Protocol</a:t>
                      </a:r>
                    </a:p>
                  </a:txBody>
                  <a:tcPr/>
                </a:tc>
                <a:tc>
                  <a:txBody>
                    <a:bodyPr/>
                    <a:lstStyle/>
                    <a:p>
                      <a:r>
                        <a:rPr lang="en-US" dirty="0"/>
                        <a:t>TCP - </a:t>
                      </a:r>
                      <a:r>
                        <a:rPr lang="en-US" sz="1800" b="0" i="0" kern="1200" dirty="0">
                          <a:solidFill>
                            <a:schemeClr val="dk1"/>
                          </a:solidFill>
                          <a:effectLst/>
                          <a:latin typeface="+mn-lt"/>
                          <a:ea typeface="+mn-ea"/>
                          <a:cs typeface="+mn-cs"/>
                        </a:rPr>
                        <a:t>Transmission Control Protocol</a:t>
                      </a:r>
                      <a:endParaRPr lang="en-US" dirty="0"/>
                    </a:p>
                  </a:txBody>
                  <a:tcPr/>
                </a:tc>
                <a:extLst>
                  <a:ext uri="{0D108BD9-81ED-4DB2-BD59-A6C34878D82A}">
                    <a16:rowId xmlns:a16="http://schemas.microsoft.com/office/drawing/2014/main" val="4105124219"/>
                  </a:ext>
                </a:extLst>
              </a:tr>
              <a:tr h="370840">
                <a:tc>
                  <a:txBody>
                    <a:bodyPr/>
                    <a:lstStyle/>
                    <a:p>
                      <a:r>
                        <a:rPr lang="en-US" dirty="0"/>
                        <a:t>Internet Layer</a:t>
                      </a:r>
                    </a:p>
                  </a:txBody>
                  <a:tcPr/>
                </a:tc>
                <a:tc>
                  <a:txBody>
                    <a:bodyPr/>
                    <a:lstStyle/>
                    <a:p>
                      <a:r>
                        <a:rPr lang="en-US" dirty="0"/>
                        <a:t>IP – Internet Protocol</a:t>
                      </a:r>
                    </a:p>
                  </a:txBody>
                  <a:tcPr/>
                </a:tc>
                <a:tc>
                  <a:txBody>
                    <a:bodyPr/>
                    <a:lstStyle/>
                    <a:p>
                      <a:r>
                        <a:rPr lang="en-US" dirty="0"/>
                        <a:t>IP – Internet Protocol</a:t>
                      </a:r>
                    </a:p>
                  </a:txBody>
                  <a:tcPr/>
                </a:tc>
                <a:extLst>
                  <a:ext uri="{0D108BD9-81ED-4DB2-BD59-A6C34878D82A}">
                    <a16:rowId xmlns:a16="http://schemas.microsoft.com/office/drawing/2014/main" val="3375747349"/>
                  </a:ext>
                </a:extLst>
              </a:tr>
              <a:tr h="370840">
                <a:tc>
                  <a:txBody>
                    <a:bodyPr/>
                    <a:lstStyle/>
                    <a:p>
                      <a:r>
                        <a:rPr lang="en-US" dirty="0"/>
                        <a:t>Network Layer</a:t>
                      </a:r>
                    </a:p>
                  </a:txBody>
                  <a:tcPr/>
                </a:tc>
                <a:tc>
                  <a:txBody>
                    <a:bodyPr/>
                    <a:lstStyle/>
                    <a:p>
                      <a:r>
                        <a:rPr lang="en-US" dirty="0"/>
                        <a:t>Ethernet, </a:t>
                      </a:r>
                      <a:r>
                        <a:rPr lang="en-US" dirty="0" err="1"/>
                        <a:t>etc</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Ethernet, </a:t>
                      </a:r>
                      <a:r>
                        <a:rPr lang="en-US" dirty="0" err="1"/>
                        <a:t>etc</a:t>
                      </a:r>
                      <a:endParaRPr lang="en-US" dirty="0"/>
                    </a:p>
                  </a:txBody>
                  <a:tcPr/>
                </a:tc>
                <a:extLst>
                  <a:ext uri="{0D108BD9-81ED-4DB2-BD59-A6C34878D82A}">
                    <a16:rowId xmlns:a16="http://schemas.microsoft.com/office/drawing/2014/main" val="27517708"/>
                  </a:ext>
                </a:extLst>
              </a:tr>
            </a:tbl>
          </a:graphicData>
        </a:graphic>
      </p:graphicFrame>
      <p:sp>
        <p:nvSpPr>
          <p:cNvPr id="4" name="Date Placeholder 3">
            <a:extLst>
              <a:ext uri="{FF2B5EF4-FFF2-40B4-BE49-F238E27FC236}">
                <a16:creationId xmlns:a16="http://schemas.microsoft.com/office/drawing/2014/main" id="{FFC04B0F-344B-E942-AF41-A7C0260C9E11}"/>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524A446E-ED33-6240-B63C-F4EEA752E6E1}"/>
              </a:ext>
            </a:extLst>
          </p:cNvPr>
          <p:cNvSpPr>
            <a:spLocks noGrp="1"/>
          </p:cNvSpPr>
          <p:nvPr>
            <p:ph type="sldNum" sz="quarter" idx="12"/>
          </p:nvPr>
        </p:nvSpPr>
        <p:spPr/>
        <p:txBody>
          <a:bodyPr/>
          <a:lstStyle/>
          <a:p>
            <a:fld id="{FCFF2910-D1F1-314D-A8F2-476646A55ABA}" type="slidenum">
              <a:rPr lang="en-US" smtClean="0"/>
              <a:pPr/>
              <a:t>43</a:t>
            </a:fld>
            <a:endParaRPr lang="en-US" dirty="0"/>
          </a:p>
        </p:txBody>
      </p:sp>
      <p:sp>
        <p:nvSpPr>
          <p:cNvPr id="8" name="Content Placeholder 2">
            <a:extLst>
              <a:ext uri="{FF2B5EF4-FFF2-40B4-BE49-F238E27FC236}">
                <a16:creationId xmlns:a16="http://schemas.microsoft.com/office/drawing/2014/main" id="{FA507CFB-2595-4D40-8C76-A6912742312D}"/>
              </a:ext>
            </a:extLst>
          </p:cNvPr>
          <p:cNvSpPr txBox="1">
            <a:spLocks/>
          </p:cNvSpPr>
          <p:nvPr/>
        </p:nvSpPr>
        <p:spPr>
          <a:xfrm>
            <a:off x="838200" y="3310358"/>
            <a:ext cx="10515600" cy="27599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UDP is a connectionless, stateless protocol designed for low latency</a:t>
            </a:r>
          </a:p>
          <a:p>
            <a:r>
              <a:rPr lang="en-US" dirty="0"/>
              <a:t>TCP is a connection based, stateful protocol designed for reliability</a:t>
            </a:r>
          </a:p>
          <a:p>
            <a:pPr lvl="1"/>
            <a:r>
              <a:rPr lang="en-US" dirty="0"/>
              <a:t>Requires each transmission to be acknowledge by the peer</a:t>
            </a:r>
          </a:p>
        </p:txBody>
      </p:sp>
    </p:spTree>
    <p:extLst>
      <p:ext uri="{BB962C8B-B14F-4D97-AF65-F5344CB8AC3E}">
        <p14:creationId xmlns:p14="http://schemas.microsoft.com/office/powerpoint/2010/main" val="403049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7592-CA5B-0E49-BA1C-5EB21CBBC5B9}"/>
              </a:ext>
            </a:extLst>
          </p:cNvPr>
          <p:cNvSpPr>
            <a:spLocks noGrp="1"/>
          </p:cNvSpPr>
          <p:nvPr>
            <p:ph type="title"/>
          </p:nvPr>
        </p:nvSpPr>
        <p:spPr/>
        <p:txBody>
          <a:bodyPr/>
          <a:lstStyle/>
          <a:p>
            <a:r>
              <a:rPr lang="en-US" dirty="0"/>
              <a:t>HTTPS (Secure </a:t>
            </a:r>
            <a:r>
              <a:rPr lang="en-US" dirty="0" err="1"/>
              <a:t>HyperText</a:t>
            </a:r>
            <a:r>
              <a:rPr lang="en-US" dirty="0"/>
              <a:t> Transfer Protocol)</a:t>
            </a:r>
          </a:p>
        </p:txBody>
      </p:sp>
      <p:sp>
        <p:nvSpPr>
          <p:cNvPr id="3" name="Content Placeholder 2">
            <a:extLst>
              <a:ext uri="{FF2B5EF4-FFF2-40B4-BE49-F238E27FC236}">
                <a16:creationId xmlns:a16="http://schemas.microsoft.com/office/drawing/2014/main" id="{B230C295-3350-3947-8771-5963C7C67B21}"/>
              </a:ext>
            </a:extLst>
          </p:cNvPr>
          <p:cNvSpPr>
            <a:spLocks noGrp="1"/>
          </p:cNvSpPr>
          <p:nvPr>
            <p:ph idx="1"/>
          </p:nvPr>
        </p:nvSpPr>
        <p:spPr/>
        <p:txBody>
          <a:bodyPr/>
          <a:lstStyle/>
          <a:p>
            <a:pPr marL="0" indent="0">
              <a:buNone/>
            </a:pPr>
            <a:r>
              <a:rPr lang="en-US" b="1" dirty="0"/>
              <a:t>HTTPS has two functions</a:t>
            </a:r>
          </a:p>
          <a:p>
            <a:r>
              <a:rPr lang="en-US" dirty="0"/>
              <a:t>Encrypts traffic between the browser and the web server</a:t>
            </a:r>
          </a:p>
          <a:p>
            <a:pPr lvl="1"/>
            <a:r>
              <a:rPr lang="en-US" dirty="0"/>
              <a:t>Allows transmission of sensitive information, such as bank account numbers</a:t>
            </a:r>
          </a:p>
          <a:p>
            <a:r>
              <a:rPr lang="en-US" dirty="0"/>
              <a:t>Verifies the identity of the website by downloading a </a:t>
            </a:r>
            <a:r>
              <a:rPr lang="en-US" i="1" dirty="0"/>
              <a:t>certificate</a:t>
            </a:r>
            <a:r>
              <a:rPr lang="en-US" dirty="0"/>
              <a:t> issued by a recognized Certificate Authority (CA)</a:t>
            </a:r>
          </a:p>
          <a:p>
            <a:endParaRPr lang="en-US" dirty="0"/>
          </a:p>
        </p:txBody>
      </p:sp>
      <p:sp>
        <p:nvSpPr>
          <p:cNvPr id="4" name="Date Placeholder 3">
            <a:extLst>
              <a:ext uri="{FF2B5EF4-FFF2-40B4-BE49-F238E27FC236}">
                <a16:creationId xmlns:a16="http://schemas.microsoft.com/office/drawing/2014/main" id="{351DA27B-ED8C-624C-B1E4-72C687001E85}"/>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F2C5DE6B-98B7-754E-A8B0-109C58294750}"/>
              </a:ext>
            </a:extLst>
          </p:cNvPr>
          <p:cNvSpPr>
            <a:spLocks noGrp="1"/>
          </p:cNvSpPr>
          <p:nvPr>
            <p:ph type="sldNum" sz="quarter" idx="12"/>
          </p:nvPr>
        </p:nvSpPr>
        <p:spPr/>
        <p:txBody>
          <a:bodyPr/>
          <a:lstStyle/>
          <a:p>
            <a:fld id="{FCFF2910-D1F1-314D-A8F2-476646A55ABA}" type="slidenum">
              <a:rPr lang="en-US" smtClean="0"/>
              <a:pPr/>
              <a:t>44</a:t>
            </a:fld>
            <a:endParaRPr lang="en-US" dirty="0"/>
          </a:p>
        </p:txBody>
      </p:sp>
    </p:spTree>
    <p:extLst>
      <p:ext uri="{BB962C8B-B14F-4D97-AF65-F5344CB8AC3E}">
        <p14:creationId xmlns:p14="http://schemas.microsoft.com/office/powerpoint/2010/main" val="3193581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EC603-7746-9A4B-B186-1BE58AF7EF97}"/>
              </a:ext>
            </a:extLst>
          </p:cNvPr>
          <p:cNvSpPr>
            <a:spLocks noGrp="1"/>
          </p:cNvSpPr>
          <p:nvPr>
            <p:ph type="title"/>
          </p:nvPr>
        </p:nvSpPr>
        <p:spPr/>
        <p:txBody>
          <a:bodyPr/>
          <a:lstStyle/>
          <a:p>
            <a:r>
              <a:rPr lang="en-US" dirty="0"/>
              <a:t>Additional Browser Functions</a:t>
            </a:r>
          </a:p>
        </p:txBody>
      </p:sp>
      <p:sp>
        <p:nvSpPr>
          <p:cNvPr id="3" name="Content Placeholder 2">
            <a:extLst>
              <a:ext uri="{FF2B5EF4-FFF2-40B4-BE49-F238E27FC236}">
                <a16:creationId xmlns:a16="http://schemas.microsoft.com/office/drawing/2014/main" id="{BAB58279-EFED-C242-8856-EE4B23AD30D1}"/>
              </a:ext>
            </a:extLst>
          </p:cNvPr>
          <p:cNvSpPr>
            <a:spLocks noGrp="1"/>
          </p:cNvSpPr>
          <p:nvPr>
            <p:ph idx="1"/>
          </p:nvPr>
        </p:nvSpPr>
        <p:spPr/>
        <p:txBody>
          <a:bodyPr/>
          <a:lstStyle/>
          <a:p>
            <a:r>
              <a:rPr lang="en-US" dirty="0"/>
              <a:t>“Build” web pages</a:t>
            </a:r>
          </a:p>
          <a:p>
            <a:pPr lvl="1"/>
            <a:r>
              <a:rPr lang="en-US" dirty="0"/>
              <a:t>Parse web pages looking for embedded content, such as images</a:t>
            </a:r>
          </a:p>
          <a:p>
            <a:pPr lvl="1"/>
            <a:r>
              <a:rPr lang="en-US" dirty="0"/>
              <a:t>Send additional HTTP requests to fetch embedded content</a:t>
            </a:r>
          </a:p>
          <a:p>
            <a:pPr lvl="1"/>
            <a:r>
              <a:rPr lang="en-US" dirty="0"/>
              <a:t>One web page may require </a:t>
            </a:r>
            <a:r>
              <a:rPr lang="en-US" i="1" dirty="0"/>
              <a:t>many</a:t>
            </a:r>
            <a:r>
              <a:rPr lang="en-US" dirty="0"/>
              <a:t> HTTP requests (hundreds)</a:t>
            </a:r>
          </a:p>
          <a:p>
            <a:r>
              <a:rPr lang="en-US" dirty="0"/>
              <a:t>Process Cascading Style Sheets (CSS) to format pages</a:t>
            </a:r>
          </a:p>
          <a:p>
            <a:r>
              <a:rPr lang="en-US" dirty="0"/>
              <a:t>Run embedded </a:t>
            </a:r>
            <a:r>
              <a:rPr lang="en-US" dirty="0" err="1"/>
              <a:t>Javascript</a:t>
            </a:r>
            <a:r>
              <a:rPr lang="en-US" dirty="0"/>
              <a:t> code</a:t>
            </a:r>
          </a:p>
          <a:p>
            <a:r>
              <a:rPr lang="en-US" dirty="0"/>
              <a:t>Maintain a data model – the Document Object Model (DOM) – which allows </a:t>
            </a:r>
            <a:r>
              <a:rPr lang="en-US" dirty="0" err="1"/>
              <a:t>Javascript</a:t>
            </a:r>
            <a:r>
              <a:rPr lang="en-US" dirty="0"/>
              <a:t> to access and manipulate page elements</a:t>
            </a:r>
          </a:p>
          <a:p>
            <a:r>
              <a:rPr lang="en-US" dirty="0"/>
              <a:t>Store local data associated with a particular website (</a:t>
            </a:r>
            <a:r>
              <a:rPr lang="en-US" i="1" dirty="0"/>
              <a:t>cookies</a:t>
            </a:r>
            <a:r>
              <a:rPr lang="en-US" dirty="0"/>
              <a:t>) – used for managing user </a:t>
            </a:r>
            <a:r>
              <a:rPr lang="en-US" i="1" dirty="0"/>
              <a:t>sessions</a:t>
            </a:r>
          </a:p>
        </p:txBody>
      </p:sp>
      <p:sp>
        <p:nvSpPr>
          <p:cNvPr id="4" name="Date Placeholder 3">
            <a:extLst>
              <a:ext uri="{FF2B5EF4-FFF2-40B4-BE49-F238E27FC236}">
                <a16:creationId xmlns:a16="http://schemas.microsoft.com/office/drawing/2014/main" id="{705586E1-96BC-0542-B74D-6DF8C879AF36}"/>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D0F521EF-AE54-1240-9BD0-605F4E00557D}"/>
              </a:ext>
            </a:extLst>
          </p:cNvPr>
          <p:cNvSpPr>
            <a:spLocks noGrp="1"/>
          </p:cNvSpPr>
          <p:nvPr>
            <p:ph type="sldNum" sz="quarter" idx="12"/>
          </p:nvPr>
        </p:nvSpPr>
        <p:spPr/>
        <p:txBody>
          <a:bodyPr/>
          <a:lstStyle/>
          <a:p>
            <a:fld id="{FCFF2910-D1F1-314D-A8F2-476646A55ABA}" type="slidenum">
              <a:rPr lang="en-US" smtClean="0"/>
              <a:pPr/>
              <a:t>45</a:t>
            </a:fld>
            <a:endParaRPr lang="en-US" dirty="0"/>
          </a:p>
        </p:txBody>
      </p:sp>
    </p:spTree>
    <p:extLst>
      <p:ext uri="{BB962C8B-B14F-4D97-AF65-F5344CB8AC3E}">
        <p14:creationId xmlns:p14="http://schemas.microsoft.com/office/powerpoint/2010/main" val="4275555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74D22-F548-6846-B385-83F00FA825B9}"/>
              </a:ext>
            </a:extLst>
          </p:cNvPr>
          <p:cNvSpPr>
            <a:spLocks noGrp="1"/>
          </p:cNvSpPr>
          <p:nvPr>
            <p:ph type="title"/>
          </p:nvPr>
        </p:nvSpPr>
        <p:spPr/>
        <p:txBody>
          <a:bodyPr/>
          <a:lstStyle/>
          <a:p>
            <a:r>
              <a:rPr lang="en-US" dirty="0"/>
              <a:t>Fetching and Building a Page</a:t>
            </a:r>
          </a:p>
        </p:txBody>
      </p:sp>
      <p:sp>
        <p:nvSpPr>
          <p:cNvPr id="3" name="Content Placeholder 2">
            <a:extLst>
              <a:ext uri="{FF2B5EF4-FFF2-40B4-BE49-F238E27FC236}">
                <a16:creationId xmlns:a16="http://schemas.microsoft.com/office/drawing/2014/main" id="{C3EEDF36-257C-3D42-9930-7382ADE86496}"/>
              </a:ext>
            </a:extLst>
          </p:cNvPr>
          <p:cNvSpPr>
            <a:spLocks noGrp="1"/>
          </p:cNvSpPr>
          <p:nvPr>
            <p:ph idx="1"/>
          </p:nvPr>
        </p:nvSpPr>
        <p:spPr>
          <a:xfrm>
            <a:off x="3715473" y="1238996"/>
            <a:ext cx="7638327" cy="4831298"/>
          </a:xfrm>
        </p:spPr>
        <p:txBody>
          <a:bodyPr/>
          <a:lstStyle/>
          <a:p>
            <a:r>
              <a:rPr lang="en-US" dirty="0"/>
              <a:t>The home page on my own website requires 48 separate fetches</a:t>
            </a:r>
            <a:br>
              <a:rPr lang="en-US" dirty="0"/>
            </a:br>
            <a:r>
              <a:rPr lang="en-US" dirty="0">
                <a:hlinkClick r:id="rId2"/>
              </a:rPr>
              <a:t>https://tools.pingdom.com/</a:t>
            </a:r>
            <a:r>
              <a:rPr lang="en-US" dirty="0"/>
              <a:t> </a:t>
            </a:r>
          </a:p>
          <a:p>
            <a:r>
              <a:rPr lang="en-US" dirty="0"/>
              <a:t>Complex websites may require </a:t>
            </a:r>
            <a:r>
              <a:rPr lang="en-US" i="1" dirty="0"/>
              <a:t>hundreds</a:t>
            </a:r>
            <a:r>
              <a:rPr lang="en-US" dirty="0"/>
              <a:t> of fetches for a single page</a:t>
            </a:r>
          </a:p>
          <a:p>
            <a:r>
              <a:rPr lang="en-US" dirty="0"/>
              <a:t>May require fetches from several domains</a:t>
            </a:r>
          </a:p>
          <a:p>
            <a:pPr lvl="1"/>
            <a:r>
              <a:rPr lang="en-US" dirty="0"/>
              <a:t>Ads</a:t>
            </a:r>
          </a:p>
          <a:p>
            <a:pPr lvl="1"/>
            <a:r>
              <a:rPr lang="en-US" dirty="0"/>
              <a:t>Shared font files</a:t>
            </a:r>
          </a:p>
          <a:p>
            <a:pPr lvl="1"/>
            <a:r>
              <a:rPr lang="en-US" dirty="0"/>
              <a:t>Services such as Google Analytics</a:t>
            </a:r>
          </a:p>
          <a:p>
            <a:r>
              <a:rPr lang="en-US" dirty="0"/>
              <a:t>Handshakes may take a significant part of the overall load time</a:t>
            </a:r>
          </a:p>
        </p:txBody>
      </p:sp>
      <p:sp>
        <p:nvSpPr>
          <p:cNvPr id="4" name="Date Placeholder 3">
            <a:extLst>
              <a:ext uri="{FF2B5EF4-FFF2-40B4-BE49-F238E27FC236}">
                <a16:creationId xmlns:a16="http://schemas.microsoft.com/office/drawing/2014/main" id="{909CC0B9-5EB7-6C4D-BA87-3723F8E64C9D}"/>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E4ECF63C-7A29-0743-AB05-42E12216EC14}"/>
              </a:ext>
            </a:extLst>
          </p:cNvPr>
          <p:cNvSpPr>
            <a:spLocks noGrp="1"/>
          </p:cNvSpPr>
          <p:nvPr>
            <p:ph type="sldNum" sz="quarter" idx="12"/>
          </p:nvPr>
        </p:nvSpPr>
        <p:spPr/>
        <p:txBody>
          <a:bodyPr/>
          <a:lstStyle/>
          <a:p>
            <a:fld id="{FCFF2910-D1F1-314D-A8F2-476646A55ABA}" type="slidenum">
              <a:rPr lang="en-US" smtClean="0"/>
              <a:pPr/>
              <a:t>46</a:t>
            </a:fld>
            <a:endParaRPr lang="en-US" dirty="0"/>
          </a:p>
        </p:txBody>
      </p:sp>
      <p:pic>
        <p:nvPicPr>
          <p:cNvPr id="7" name="Picture 6">
            <a:extLst>
              <a:ext uri="{FF2B5EF4-FFF2-40B4-BE49-F238E27FC236}">
                <a16:creationId xmlns:a16="http://schemas.microsoft.com/office/drawing/2014/main" id="{4425237E-A049-5E44-BBFD-96E8AA8130E2}"/>
              </a:ext>
            </a:extLst>
          </p:cNvPr>
          <p:cNvPicPr>
            <a:picLocks noChangeAspect="1"/>
          </p:cNvPicPr>
          <p:nvPr/>
        </p:nvPicPr>
        <p:blipFill>
          <a:blip r:embed="rId3"/>
          <a:stretch>
            <a:fillRect/>
          </a:stretch>
        </p:blipFill>
        <p:spPr>
          <a:xfrm>
            <a:off x="962776" y="1238996"/>
            <a:ext cx="2494047" cy="4831298"/>
          </a:xfrm>
          <a:prstGeom prst="rect">
            <a:avLst/>
          </a:prstGeom>
        </p:spPr>
      </p:pic>
    </p:spTree>
    <p:extLst>
      <p:ext uri="{BB962C8B-B14F-4D97-AF65-F5344CB8AC3E}">
        <p14:creationId xmlns:p14="http://schemas.microsoft.com/office/powerpoint/2010/main" val="1945846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C5312-74A6-A846-947C-CFADBAB6AB3C}"/>
              </a:ext>
            </a:extLst>
          </p:cNvPr>
          <p:cNvSpPr>
            <a:spLocks noGrp="1"/>
          </p:cNvSpPr>
          <p:nvPr>
            <p:ph type="title"/>
          </p:nvPr>
        </p:nvSpPr>
        <p:spPr/>
        <p:txBody>
          <a:bodyPr/>
          <a:lstStyle/>
          <a:p>
            <a:r>
              <a:rPr lang="en-US" dirty="0"/>
              <a:t>What Are Cookies?</a:t>
            </a:r>
          </a:p>
        </p:txBody>
      </p:sp>
      <p:sp>
        <p:nvSpPr>
          <p:cNvPr id="3" name="Content Placeholder 2">
            <a:extLst>
              <a:ext uri="{FF2B5EF4-FFF2-40B4-BE49-F238E27FC236}">
                <a16:creationId xmlns:a16="http://schemas.microsoft.com/office/drawing/2014/main" id="{88E3BBB2-D499-2047-8E57-21420160EF90}"/>
              </a:ext>
            </a:extLst>
          </p:cNvPr>
          <p:cNvSpPr>
            <a:spLocks noGrp="1"/>
          </p:cNvSpPr>
          <p:nvPr>
            <p:ph idx="1"/>
          </p:nvPr>
        </p:nvSpPr>
        <p:spPr/>
        <p:txBody>
          <a:bodyPr/>
          <a:lstStyle/>
          <a:p>
            <a:r>
              <a:rPr lang="en-US" dirty="0"/>
              <a:t>A cookie is a named data element, stored by the browser, and associated with a website</a:t>
            </a:r>
          </a:p>
          <a:p>
            <a:r>
              <a:rPr lang="en-US" dirty="0"/>
              <a:t>Application code on a website can set a cookie, such as SESSION_ID</a:t>
            </a:r>
          </a:p>
          <a:p>
            <a:r>
              <a:rPr lang="en-US" dirty="0"/>
              <a:t>On subsequent web page requests, the web application code can request the value of cookies the website set</a:t>
            </a:r>
          </a:p>
          <a:p>
            <a:pPr lvl="1"/>
            <a:r>
              <a:rPr lang="en-US" dirty="0"/>
              <a:t>This is used to allow logins and sessions</a:t>
            </a:r>
          </a:p>
          <a:p>
            <a:r>
              <a:rPr lang="en-US" dirty="0"/>
              <a:t>Cookies can only be retrieved by the site that set them </a:t>
            </a:r>
          </a:p>
          <a:p>
            <a:pPr lvl="1"/>
            <a:r>
              <a:rPr lang="en-US" dirty="0"/>
              <a:t>…but there is an important loophole!</a:t>
            </a:r>
          </a:p>
        </p:txBody>
      </p:sp>
      <p:sp>
        <p:nvSpPr>
          <p:cNvPr id="4" name="Date Placeholder 3">
            <a:extLst>
              <a:ext uri="{FF2B5EF4-FFF2-40B4-BE49-F238E27FC236}">
                <a16:creationId xmlns:a16="http://schemas.microsoft.com/office/drawing/2014/main" id="{6CC82C86-9739-8E49-B2EB-62E54806D01D}"/>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B68F7252-18C4-CC44-BFBA-41343FB0B08D}"/>
              </a:ext>
            </a:extLst>
          </p:cNvPr>
          <p:cNvSpPr>
            <a:spLocks noGrp="1"/>
          </p:cNvSpPr>
          <p:nvPr>
            <p:ph type="sldNum" sz="quarter" idx="12"/>
          </p:nvPr>
        </p:nvSpPr>
        <p:spPr/>
        <p:txBody>
          <a:bodyPr/>
          <a:lstStyle/>
          <a:p>
            <a:fld id="{FCFF2910-D1F1-314D-A8F2-476646A55ABA}" type="slidenum">
              <a:rPr lang="en-US" smtClean="0"/>
              <a:pPr/>
              <a:t>47</a:t>
            </a:fld>
            <a:endParaRPr lang="en-US" dirty="0"/>
          </a:p>
        </p:txBody>
      </p:sp>
    </p:spTree>
    <p:extLst>
      <p:ext uri="{BB962C8B-B14F-4D97-AF65-F5344CB8AC3E}">
        <p14:creationId xmlns:p14="http://schemas.microsoft.com/office/powerpoint/2010/main" val="1026157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749E9-C7A9-B946-A745-B8CDBA3A8344}"/>
              </a:ext>
            </a:extLst>
          </p:cNvPr>
          <p:cNvSpPr>
            <a:spLocks noGrp="1"/>
          </p:cNvSpPr>
          <p:nvPr>
            <p:ph type="title"/>
          </p:nvPr>
        </p:nvSpPr>
        <p:spPr/>
        <p:txBody>
          <a:bodyPr/>
          <a:lstStyle/>
          <a:p>
            <a:r>
              <a:rPr lang="en-US" dirty="0"/>
              <a:t>Embedded Content</a:t>
            </a:r>
          </a:p>
        </p:txBody>
      </p:sp>
      <p:pic>
        <p:nvPicPr>
          <p:cNvPr id="7" name="Content Placeholder 6">
            <a:extLst>
              <a:ext uri="{FF2B5EF4-FFF2-40B4-BE49-F238E27FC236}">
                <a16:creationId xmlns:a16="http://schemas.microsoft.com/office/drawing/2014/main" id="{EAA3B1B1-E5A0-924F-9900-8ADB16342A3A}"/>
              </a:ext>
            </a:extLst>
          </p:cNvPr>
          <p:cNvPicPr>
            <a:picLocks noGrp="1" noChangeAspect="1"/>
          </p:cNvPicPr>
          <p:nvPr>
            <p:ph idx="1"/>
          </p:nvPr>
        </p:nvPicPr>
        <p:blipFill>
          <a:blip r:embed="rId2"/>
          <a:stretch>
            <a:fillRect/>
          </a:stretch>
        </p:blipFill>
        <p:spPr>
          <a:xfrm>
            <a:off x="960091" y="1238997"/>
            <a:ext cx="7169802" cy="4832350"/>
          </a:xfrm>
        </p:spPr>
      </p:pic>
      <p:sp>
        <p:nvSpPr>
          <p:cNvPr id="4" name="Date Placeholder 3">
            <a:extLst>
              <a:ext uri="{FF2B5EF4-FFF2-40B4-BE49-F238E27FC236}">
                <a16:creationId xmlns:a16="http://schemas.microsoft.com/office/drawing/2014/main" id="{FFAB7F6D-A858-F344-BC91-742009E7AF4D}"/>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BE930890-C347-8642-97B1-441B1C9648C9}"/>
              </a:ext>
            </a:extLst>
          </p:cNvPr>
          <p:cNvSpPr>
            <a:spLocks noGrp="1"/>
          </p:cNvSpPr>
          <p:nvPr>
            <p:ph type="sldNum" sz="quarter" idx="12"/>
          </p:nvPr>
        </p:nvSpPr>
        <p:spPr/>
        <p:txBody>
          <a:bodyPr/>
          <a:lstStyle/>
          <a:p>
            <a:fld id="{FCFF2910-D1F1-314D-A8F2-476646A55ABA}" type="slidenum">
              <a:rPr lang="en-US" smtClean="0"/>
              <a:pPr/>
              <a:t>48</a:t>
            </a:fld>
            <a:endParaRPr lang="en-US" dirty="0"/>
          </a:p>
        </p:txBody>
      </p:sp>
      <p:sp>
        <p:nvSpPr>
          <p:cNvPr id="9" name="Rectangle 8">
            <a:extLst>
              <a:ext uri="{FF2B5EF4-FFF2-40B4-BE49-F238E27FC236}">
                <a16:creationId xmlns:a16="http://schemas.microsoft.com/office/drawing/2014/main" id="{0B537767-0E12-F04F-BF4F-5E8EC18FC6F6}"/>
              </a:ext>
            </a:extLst>
          </p:cNvPr>
          <p:cNvSpPr/>
          <p:nvPr/>
        </p:nvSpPr>
        <p:spPr>
          <a:xfrm>
            <a:off x="6014978" y="2096194"/>
            <a:ext cx="2033893" cy="17014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FBC4496-7056-8248-AE35-14CE9993DFB2}"/>
              </a:ext>
            </a:extLst>
          </p:cNvPr>
          <p:cNvSpPr txBox="1"/>
          <p:nvPr/>
        </p:nvSpPr>
        <p:spPr>
          <a:xfrm>
            <a:off x="8178782" y="2096194"/>
            <a:ext cx="3606836" cy="523220"/>
          </a:xfrm>
          <a:prstGeom prst="rect">
            <a:avLst/>
          </a:prstGeom>
          <a:noFill/>
        </p:spPr>
        <p:txBody>
          <a:bodyPr wrap="square" rtlCol="0">
            <a:spAutoFit/>
          </a:bodyPr>
          <a:lstStyle/>
          <a:p>
            <a:r>
              <a:rPr lang="en-US" sz="2800" dirty="0"/>
              <a:t>Embedded Ad (Google)</a:t>
            </a:r>
          </a:p>
        </p:txBody>
      </p:sp>
    </p:spTree>
    <p:extLst>
      <p:ext uri="{BB962C8B-B14F-4D97-AF65-F5344CB8AC3E}">
        <p14:creationId xmlns:p14="http://schemas.microsoft.com/office/powerpoint/2010/main" val="361235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C5467-2466-4845-BD79-B9B4704E4ED9}"/>
              </a:ext>
            </a:extLst>
          </p:cNvPr>
          <p:cNvSpPr>
            <a:spLocks noGrp="1"/>
          </p:cNvSpPr>
          <p:nvPr>
            <p:ph type="title"/>
          </p:nvPr>
        </p:nvSpPr>
        <p:spPr/>
        <p:txBody>
          <a:bodyPr/>
          <a:lstStyle/>
          <a:p>
            <a:r>
              <a:rPr lang="en-US" dirty="0"/>
              <a:t>How Cookies Are Used for Tracking</a:t>
            </a:r>
          </a:p>
        </p:txBody>
      </p:sp>
      <p:sp>
        <p:nvSpPr>
          <p:cNvPr id="3" name="Content Placeholder 2">
            <a:extLst>
              <a:ext uri="{FF2B5EF4-FFF2-40B4-BE49-F238E27FC236}">
                <a16:creationId xmlns:a16="http://schemas.microsoft.com/office/drawing/2014/main" id="{A893F1EF-1AF0-A049-8E78-9BF2D60A6EFE}"/>
              </a:ext>
            </a:extLst>
          </p:cNvPr>
          <p:cNvSpPr>
            <a:spLocks noGrp="1"/>
          </p:cNvSpPr>
          <p:nvPr>
            <p:ph idx="1"/>
          </p:nvPr>
        </p:nvSpPr>
        <p:spPr/>
        <p:txBody>
          <a:bodyPr/>
          <a:lstStyle/>
          <a:p>
            <a:r>
              <a:rPr lang="en-US" dirty="0"/>
              <a:t>Remember that a single webpage may be built from many web requests</a:t>
            </a:r>
          </a:p>
          <a:p>
            <a:r>
              <a:rPr lang="en-US" dirty="0"/>
              <a:t>If a website includes ads from an ad agency, such as Google, applications on that web server can set cookies</a:t>
            </a:r>
          </a:p>
          <a:p>
            <a:r>
              <a:rPr lang="en-US" dirty="0"/>
              <a:t>If pages </a:t>
            </a:r>
            <a:r>
              <a:rPr lang="en-US" i="1" dirty="0"/>
              <a:t>on other websites </a:t>
            </a:r>
            <a:r>
              <a:rPr lang="en-US" dirty="0"/>
              <a:t>also include ads from the same agency, that web server can request the cookie value</a:t>
            </a:r>
          </a:p>
          <a:p>
            <a:r>
              <a:rPr lang="en-US" dirty="0"/>
              <a:t>In this way, and ad agency can </a:t>
            </a:r>
            <a:r>
              <a:rPr lang="en-US" i="1" dirty="0"/>
              <a:t>track</a:t>
            </a:r>
            <a:r>
              <a:rPr lang="en-US" dirty="0"/>
              <a:t> the sites that you visit, and display similar ads</a:t>
            </a:r>
          </a:p>
          <a:p>
            <a:endParaRPr lang="en-US" dirty="0"/>
          </a:p>
        </p:txBody>
      </p:sp>
      <p:sp>
        <p:nvSpPr>
          <p:cNvPr id="4" name="Date Placeholder 3">
            <a:extLst>
              <a:ext uri="{FF2B5EF4-FFF2-40B4-BE49-F238E27FC236}">
                <a16:creationId xmlns:a16="http://schemas.microsoft.com/office/drawing/2014/main" id="{1F8C8699-6F95-9C46-A4B5-3670FA8B80F4}"/>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2BC75282-03C8-384D-9F9C-216E413837D4}"/>
              </a:ext>
            </a:extLst>
          </p:cNvPr>
          <p:cNvSpPr>
            <a:spLocks noGrp="1"/>
          </p:cNvSpPr>
          <p:nvPr>
            <p:ph type="sldNum" sz="quarter" idx="12"/>
          </p:nvPr>
        </p:nvSpPr>
        <p:spPr/>
        <p:txBody>
          <a:bodyPr/>
          <a:lstStyle/>
          <a:p>
            <a:fld id="{FCFF2910-D1F1-314D-A8F2-476646A55ABA}" type="slidenum">
              <a:rPr lang="en-US" smtClean="0"/>
              <a:pPr/>
              <a:t>49</a:t>
            </a:fld>
            <a:endParaRPr lang="en-US" dirty="0"/>
          </a:p>
        </p:txBody>
      </p:sp>
    </p:spTree>
    <p:extLst>
      <p:ext uri="{BB962C8B-B14F-4D97-AF65-F5344CB8AC3E}">
        <p14:creationId xmlns:p14="http://schemas.microsoft.com/office/powerpoint/2010/main" val="471380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59317-80ED-CE46-BD72-310C389ED499}"/>
              </a:ext>
            </a:extLst>
          </p:cNvPr>
          <p:cNvSpPr>
            <a:spLocks noGrp="1"/>
          </p:cNvSpPr>
          <p:nvPr>
            <p:ph type="title"/>
          </p:nvPr>
        </p:nvSpPr>
        <p:spPr/>
        <p:txBody>
          <a:bodyPr/>
          <a:lstStyle/>
          <a:p>
            <a:r>
              <a:rPr lang="en-US" dirty="0"/>
              <a:t>Standardizing Protocols:  OSI</a:t>
            </a:r>
          </a:p>
        </p:txBody>
      </p:sp>
      <p:sp>
        <p:nvSpPr>
          <p:cNvPr id="3" name="Content Placeholder 2">
            <a:extLst>
              <a:ext uri="{FF2B5EF4-FFF2-40B4-BE49-F238E27FC236}">
                <a16:creationId xmlns:a16="http://schemas.microsoft.com/office/drawing/2014/main" id="{F0E9B85F-AC64-9340-AF7B-70A4F407BA0D}"/>
              </a:ext>
            </a:extLst>
          </p:cNvPr>
          <p:cNvSpPr>
            <a:spLocks noGrp="1"/>
          </p:cNvSpPr>
          <p:nvPr>
            <p:ph idx="1"/>
          </p:nvPr>
        </p:nvSpPr>
        <p:spPr/>
        <p:txBody>
          <a:bodyPr/>
          <a:lstStyle/>
          <a:p>
            <a:r>
              <a:rPr lang="en-US" b="1" dirty="0"/>
              <a:t>Open Systems Interconnection model (OSI model): </a:t>
            </a:r>
            <a:r>
              <a:rPr lang="en-US" dirty="0"/>
              <a:t>a conceptual model that characterizes and standardizes the communication functions</a:t>
            </a:r>
          </a:p>
          <a:p>
            <a:r>
              <a:rPr lang="en-US" dirty="0"/>
              <a:t>Adopted as an ISO standard in 1980</a:t>
            </a:r>
          </a:p>
          <a:p>
            <a:r>
              <a:rPr lang="en-US" dirty="0"/>
              <a:t>Seven Layers</a:t>
            </a:r>
          </a:p>
        </p:txBody>
      </p:sp>
      <p:sp>
        <p:nvSpPr>
          <p:cNvPr id="4" name="Date Placeholder 3">
            <a:extLst>
              <a:ext uri="{FF2B5EF4-FFF2-40B4-BE49-F238E27FC236}">
                <a16:creationId xmlns:a16="http://schemas.microsoft.com/office/drawing/2014/main" id="{73590D03-59F1-4A4A-9350-BD4544526B57}"/>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12F99688-F9A4-D84F-A9C4-B8AB00A8F8F9}"/>
              </a:ext>
            </a:extLst>
          </p:cNvPr>
          <p:cNvSpPr>
            <a:spLocks noGrp="1"/>
          </p:cNvSpPr>
          <p:nvPr>
            <p:ph type="sldNum" sz="quarter" idx="12"/>
          </p:nvPr>
        </p:nvSpPr>
        <p:spPr/>
        <p:txBody>
          <a:bodyPr/>
          <a:lstStyle/>
          <a:p>
            <a:fld id="{FCFF2910-D1F1-314D-A8F2-476646A55ABA}" type="slidenum">
              <a:rPr lang="en-US" smtClean="0"/>
              <a:pPr/>
              <a:t>5</a:t>
            </a:fld>
            <a:endParaRPr lang="en-US" dirty="0"/>
          </a:p>
        </p:txBody>
      </p:sp>
      <p:sp>
        <p:nvSpPr>
          <p:cNvPr id="6" name="Rectangle 5">
            <a:extLst>
              <a:ext uri="{FF2B5EF4-FFF2-40B4-BE49-F238E27FC236}">
                <a16:creationId xmlns:a16="http://schemas.microsoft.com/office/drawing/2014/main" id="{7F017251-0254-0A45-9EAC-A8EE9C0BF05E}"/>
              </a:ext>
            </a:extLst>
          </p:cNvPr>
          <p:cNvSpPr/>
          <p:nvPr/>
        </p:nvSpPr>
        <p:spPr>
          <a:xfrm>
            <a:off x="3581400" y="3156407"/>
            <a:ext cx="4376928" cy="291388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CDE12D8-177C-9448-A35F-92CF44E4DEEF}"/>
              </a:ext>
            </a:extLst>
          </p:cNvPr>
          <p:cNvSpPr txBox="1"/>
          <p:nvPr/>
        </p:nvSpPr>
        <p:spPr>
          <a:xfrm>
            <a:off x="4514071" y="3173997"/>
            <a:ext cx="2511585" cy="2908489"/>
          </a:xfrm>
          <a:prstGeom prst="rect">
            <a:avLst/>
          </a:prstGeom>
          <a:noFill/>
        </p:spPr>
        <p:txBody>
          <a:bodyPr wrap="none" rtlCol="0">
            <a:spAutoFit/>
          </a:bodyPr>
          <a:lstStyle/>
          <a:p>
            <a:pPr algn="ctr">
              <a:spcAft>
                <a:spcPts val="300"/>
              </a:spcAft>
            </a:pPr>
            <a:r>
              <a:rPr lang="en-US" sz="2400" dirty="0"/>
              <a:t>Application Layer</a:t>
            </a:r>
          </a:p>
          <a:p>
            <a:pPr algn="ctr">
              <a:spcAft>
                <a:spcPts val="300"/>
              </a:spcAft>
            </a:pPr>
            <a:r>
              <a:rPr lang="en-US" sz="2400" dirty="0"/>
              <a:t>Presentation Layer</a:t>
            </a:r>
          </a:p>
          <a:p>
            <a:pPr algn="ctr">
              <a:spcAft>
                <a:spcPts val="300"/>
              </a:spcAft>
            </a:pPr>
            <a:r>
              <a:rPr lang="en-US" sz="2400" dirty="0"/>
              <a:t>Session Layer</a:t>
            </a:r>
          </a:p>
          <a:p>
            <a:pPr algn="ctr">
              <a:spcAft>
                <a:spcPts val="300"/>
              </a:spcAft>
            </a:pPr>
            <a:r>
              <a:rPr lang="en-US" sz="2400" dirty="0"/>
              <a:t>Transport Layer</a:t>
            </a:r>
          </a:p>
          <a:p>
            <a:pPr algn="ctr">
              <a:spcAft>
                <a:spcPts val="300"/>
              </a:spcAft>
            </a:pPr>
            <a:r>
              <a:rPr lang="en-US" sz="2400" dirty="0"/>
              <a:t>Network Layer</a:t>
            </a:r>
          </a:p>
          <a:p>
            <a:pPr algn="ctr">
              <a:spcAft>
                <a:spcPts val="300"/>
              </a:spcAft>
            </a:pPr>
            <a:r>
              <a:rPr lang="en-US" sz="2400" dirty="0"/>
              <a:t>Data Link Layer</a:t>
            </a:r>
          </a:p>
          <a:p>
            <a:pPr algn="ctr">
              <a:spcAft>
                <a:spcPts val="300"/>
              </a:spcAft>
            </a:pPr>
            <a:r>
              <a:rPr lang="en-US" sz="2400" dirty="0"/>
              <a:t>Physical Layer</a:t>
            </a:r>
          </a:p>
        </p:txBody>
      </p:sp>
      <p:cxnSp>
        <p:nvCxnSpPr>
          <p:cNvPr id="9" name="Straight Connector 8">
            <a:extLst>
              <a:ext uri="{FF2B5EF4-FFF2-40B4-BE49-F238E27FC236}">
                <a16:creationId xmlns:a16="http://schemas.microsoft.com/office/drawing/2014/main" id="{9BD824A1-0208-5C4C-8F43-17D9513371A1}"/>
              </a:ext>
            </a:extLst>
          </p:cNvPr>
          <p:cNvCxnSpPr/>
          <p:nvPr/>
        </p:nvCxnSpPr>
        <p:spPr>
          <a:xfrm>
            <a:off x="3581400" y="3624166"/>
            <a:ext cx="43769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2321F51-2BD3-214D-B46B-424E7800256A}"/>
              </a:ext>
            </a:extLst>
          </p:cNvPr>
          <p:cNvCxnSpPr/>
          <p:nvPr/>
        </p:nvCxnSpPr>
        <p:spPr>
          <a:xfrm>
            <a:off x="3581400" y="4020406"/>
            <a:ext cx="43769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F18BA92-ECF5-7F4D-A6B4-915AC6F3BFA0}"/>
              </a:ext>
            </a:extLst>
          </p:cNvPr>
          <p:cNvCxnSpPr/>
          <p:nvPr/>
        </p:nvCxnSpPr>
        <p:spPr>
          <a:xfrm>
            <a:off x="3581400" y="4416646"/>
            <a:ext cx="43769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11CB0B9-6BF1-8042-8388-E0293CE72254}"/>
              </a:ext>
            </a:extLst>
          </p:cNvPr>
          <p:cNvCxnSpPr/>
          <p:nvPr/>
        </p:nvCxnSpPr>
        <p:spPr>
          <a:xfrm>
            <a:off x="3581400" y="4812886"/>
            <a:ext cx="43769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5588600-4453-DE4D-9F95-FC2005683E92}"/>
              </a:ext>
            </a:extLst>
          </p:cNvPr>
          <p:cNvCxnSpPr/>
          <p:nvPr/>
        </p:nvCxnSpPr>
        <p:spPr>
          <a:xfrm>
            <a:off x="3581400" y="5209126"/>
            <a:ext cx="43769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7123E46-C1CA-5D4D-8FC1-B320DD1D07DA}"/>
              </a:ext>
            </a:extLst>
          </p:cNvPr>
          <p:cNvCxnSpPr/>
          <p:nvPr/>
        </p:nvCxnSpPr>
        <p:spPr>
          <a:xfrm>
            <a:off x="3581400" y="5605366"/>
            <a:ext cx="43769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0982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7ECBE-FA5A-1344-B6F0-B7689181345D}"/>
              </a:ext>
            </a:extLst>
          </p:cNvPr>
          <p:cNvSpPr>
            <a:spLocks noGrp="1"/>
          </p:cNvSpPr>
          <p:nvPr>
            <p:ph type="title"/>
          </p:nvPr>
        </p:nvSpPr>
        <p:spPr/>
        <p:txBody>
          <a:bodyPr/>
          <a:lstStyle/>
          <a:p>
            <a:r>
              <a:rPr lang="en-US" dirty="0"/>
              <a:t>How Cookies Are Used for Tracking</a:t>
            </a:r>
          </a:p>
        </p:txBody>
      </p:sp>
      <p:sp>
        <p:nvSpPr>
          <p:cNvPr id="3" name="Date Placeholder 2">
            <a:extLst>
              <a:ext uri="{FF2B5EF4-FFF2-40B4-BE49-F238E27FC236}">
                <a16:creationId xmlns:a16="http://schemas.microsoft.com/office/drawing/2014/main" id="{B8BF8893-DEBD-084E-89C3-081CE07E487E}"/>
              </a:ext>
            </a:extLst>
          </p:cNvPr>
          <p:cNvSpPr>
            <a:spLocks noGrp="1"/>
          </p:cNvSpPr>
          <p:nvPr>
            <p:ph type="dt" sz="half" idx="10"/>
          </p:nvPr>
        </p:nvSpPr>
        <p:spPr/>
        <p:txBody>
          <a:bodyPr/>
          <a:lstStyle/>
          <a:p>
            <a:r>
              <a:rPr lang="en-US"/>
              <a:t>CMPE 220</a:t>
            </a:r>
            <a:endParaRPr lang="en-US" dirty="0"/>
          </a:p>
        </p:txBody>
      </p:sp>
      <p:sp>
        <p:nvSpPr>
          <p:cNvPr id="4" name="Slide Number Placeholder 3">
            <a:extLst>
              <a:ext uri="{FF2B5EF4-FFF2-40B4-BE49-F238E27FC236}">
                <a16:creationId xmlns:a16="http://schemas.microsoft.com/office/drawing/2014/main" id="{B743995E-737A-A842-A7F8-4A791EDA02B7}"/>
              </a:ext>
            </a:extLst>
          </p:cNvPr>
          <p:cNvSpPr>
            <a:spLocks noGrp="1"/>
          </p:cNvSpPr>
          <p:nvPr>
            <p:ph type="sldNum" sz="quarter" idx="12"/>
          </p:nvPr>
        </p:nvSpPr>
        <p:spPr/>
        <p:txBody>
          <a:bodyPr/>
          <a:lstStyle/>
          <a:p>
            <a:fld id="{FCFF2910-D1F1-314D-A8F2-476646A55ABA}" type="slidenum">
              <a:rPr lang="en-US" smtClean="0"/>
              <a:pPr/>
              <a:t>50</a:t>
            </a:fld>
            <a:endParaRPr lang="en-US" dirty="0"/>
          </a:p>
        </p:txBody>
      </p:sp>
      <p:sp>
        <p:nvSpPr>
          <p:cNvPr id="6" name="TextBox 5">
            <a:extLst>
              <a:ext uri="{FF2B5EF4-FFF2-40B4-BE49-F238E27FC236}">
                <a16:creationId xmlns:a16="http://schemas.microsoft.com/office/drawing/2014/main" id="{20F6B188-D28D-FF4D-A27D-820D8B165402}"/>
              </a:ext>
            </a:extLst>
          </p:cNvPr>
          <p:cNvSpPr txBox="1"/>
          <p:nvPr/>
        </p:nvSpPr>
        <p:spPr>
          <a:xfrm>
            <a:off x="925975" y="1412112"/>
            <a:ext cx="2152891" cy="646331"/>
          </a:xfrm>
          <a:prstGeom prst="rect">
            <a:avLst/>
          </a:prstGeom>
          <a:solidFill>
            <a:schemeClr val="accent1">
              <a:lumMod val="20000"/>
              <a:lumOff val="80000"/>
            </a:schemeClr>
          </a:solidFill>
          <a:ln w="12700">
            <a:solidFill>
              <a:schemeClr val="tx2"/>
            </a:solidFill>
          </a:ln>
        </p:spPr>
        <p:txBody>
          <a:bodyPr wrap="square" rtlCol="0">
            <a:spAutoFit/>
          </a:bodyPr>
          <a:lstStyle/>
          <a:p>
            <a:pPr algn="ctr"/>
            <a:r>
              <a:rPr lang="en-US" dirty="0"/>
              <a:t>Website 1 Server</a:t>
            </a:r>
          </a:p>
          <a:p>
            <a:pPr algn="ctr"/>
            <a:endParaRPr lang="en-US" dirty="0"/>
          </a:p>
        </p:txBody>
      </p:sp>
      <p:sp>
        <p:nvSpPr>
          <p:cNvPr id="7" name="TextBox 6">
            <a:extLst>
              <a:ext uri="{FF2B5EF4-FFF2-40B4-BE49-F238E27FC236}">
                <a16:creationId xmlns:a16="http://schemas.microsoft.com/office/drawing/2014/main" id="{4F93C1F1-9823-8B45-BF65-27B77C950B79}"/>
              </a:ext>
            </a:extLst>
          </p:cNvPr>
          <p:cNvSpPr txBox="1"/>
          <p:nvPr/>
        </p:nvSpPr>
        <p:spPr>
          <a:xfrm>
            <a:off x="9200909" y="1412111"/>
            <a:ext cx="2152891" cy="646331"/>
          </a:xfrm>
          <a:prstGeom prst="rect">
            <a:avLst/>
          </a:prstGeom>
          <a:solidFill>
            <a:schemeClr val="accent6">
              <a:lumMod val="20000"/>
              <a:lumOff val="80000"/>
            </a:schemeClr>
          </a:solidFill>
          <a:ln w="12700">
            <a:solidFill>
              <a:schemeClr val="tx2"/>
            </a:solidFill>
          </a:ln>
        </p:spPr>
        <p:txBody>
          <a:bodyPr wrap="square" rtlCol="0">
            <a:spAutoFit/>
          </a:bodyPr>
          <a:lstStyle/>
          <a:p>
            <a:pPr algn="ctr"/>
            <a:r>
              <a:rPr lang="en-US" dirty="0"/>
              <a:t>Website 2 Server</a:t>
            </a:r>
          </a:p>
          <a:p>
            <a:pPr algn="ctr"/>
            <a:endParaRPr lang="en-US" dirty="0"/>
          </a:p>
        </p:txBody>
      </p:sp>
      <p:sp>
        <p:nvSpPr>
          <p:cNvPr id="8" name="TextBox 7">
            <a:extLst>
              <a:ext uri="{FF2B5EF4-FFF2-40B4-BE49-F238E27FC236}">
                <a16:creationId xmlns:a16="http://schemas.microsoft.com/office/drawing/2014/main" id="{C06DEFED-0A31-C047-BB55-7B945700B813}"/>
              </a:ext>
            </a:extLst>
          </p:cNvPr>
          <p:cNvSpPr txBox="1"/>
          <p:nvPr/>
        </p:nvSpPr>
        <p:spPr>
          <a:xfrm>
            <a:off x="5063442" y="1412111"/>
            <a:ext cx="2152891" cy="646331"/>
          </a:xfrm>
          <a:prstGeom prst="rect">
            <a:avLst/>
          </a:prstGeom>
          <a:solidFill>
            <a:schemeClr val="accent2">
              <a:lumMod val="40000"/>
              <a:lumOff val="60000"/>
            </a:schemeClr>
          </a:solidFill>
          <a:ln w="12700">
            <a:solidFill>
              <a:srgbClr val="C00000"/>
            </a:solidFill>
          </a:ln>
        </p:spPr>
        <p:txBody>
          <a:bodyPr wrap="square" rtlCol="0">
            <a:spAutoFit/>
          </a:bodyPr>
          <a:lstStyle/>
          <a:p>
            <a:pPr algn="ctr"/>
            <a:r>
              <a:rPr lang="en-US" dirty="0"/>
              <a:t>Ad Server</a:t>
            </a:r>
          </a:p>
          <a:p>
            <a:pPr algn="ctr"/>
            <a:endParaRPr lang="en-US" dirty="0"/>
          </a:p>
        </p:txBody>
      </p:sp>
      <p:sp>
        <p:nvSpPr>
          <p:cNvPr id="9" name="TextBox 8">
            <a:extLst>
              <a:ext uri="{FF2B5EF4-FFF2-40B4-BE49-F238E27FC236}">
                <a16:creationId xmlns:a16="http://schemas.microsoft.com/office/drawing/2014/main" id="{7E814E0F-B7DF-C14B-B9BD-EDF53CD9040F}"/>
              </a:ext>
            </a:extLst>
          </p:cNvPr>
          <p:cNvSpPr txBox="1"/>
          <p:nvPr/>
        </p:nvSpPr>
        <p:spPr>
          <a:xfrm>
            <a:off x="2349662" y="2973130"/>
            <a:ext cx="7812910" cy="2862322"/>
          </a:xfrm>
          <a:prstGeom prst="rect">
            <a:avLst/>
          </a:prstGeom>
          <a:noFill/>
          <a:ln w="12700">
            <a:solidFill>
              <a:schemeClr val="tx1"/>
            </a:solidFill>
            <a:prstDash val="dash"/>
          </a:ln>
        </p:spPr>
        <p:txBody>
          <a:bodyPr wrap="square" rtlCol="0">
            <a:spAutoFit/>
          </a:bodyPr>
          <a:lstStyle/>
          <a:p>
            <a:pPr algn="ctr"/>
            <a:r>
              <a:rPr lang="en-US" dirty="0"/>
              <a:t>Browser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 name="TextBox 9">
            <a:extLst>
              <a:ext uri="{FF2B5EF4-FFF2-40B4-BE49-F238E27FC236}">
                <a16:creationId xmlns:a16="http://schemas.microsoft.com/office/drawing/2014/main" id="{9F0FB9EF-196C-2743-A9BE-0B82DF181E0C}"/>
              </a:ext>
            </a:extLst>
          </p:cNvPr>
          <p:cNvSpPr txBox="1"/>
          <p:nvPr/>
        </p:nvSpPr>
        <p:spPr>
          <a:xfrm>
            <a:off x="3287210" y="3691563"/>
            <a:ext cx="2233914" cy="1754326"/>
          </a:xfrm>
          <a:prstGeom prst="rect">
            <a:avLst/>
          </a:prstGeom>
          <a:solidFill>
            <a:schemeClr val="accent1">
              <a:lumMod val="20000"/>
              <a:lumOff val="80000"/>
            </a:schemeClr>
          </a:solidFill>
          <a:ln w="12700">
            <a:solidFill>
              <a:schemeClr val="tx1"/>
            </a:solidFill>
          </a:ln>
        </p:spPr>
        <p:txBody>
          <a:bodyPr wrap="square" rtlCol="0">
            <a:spAutoFit/>
          </a:bodyPr>
          <a:lstStyle/>
          <a:p>
            <a:pPr algn="ctr"/>
            <a:r>
              <a:rPr lang="en-US" dirty="0"/>
              <a:t>Web Site 1</a:t>
            </a:r>
          </a:p>
          <a:p>
            <a:pPr algn="ctr"/>
            <a:endParaRPr lang="en-US" dirty="0"/>
          </a:p>
          <a:p>
            <a:pPr algn="ctr"/>
            <a:endParaRPr lang="en-US" dirty="0"/>
          </a:p>
          <a:p>
            <a:pPr algn="ctr"/>
            <a:endParaRPr lang="en-US" dirty="0"/>
          </a:p>
          <a:p>
            <a:pPr algn="ctr"/>
            <a:endParaRPr lang="en-US" dirty="0"/>
          </a:p>
          <a:p>
            <a:pPr algn="ctr"/>
            <a:endParaRPr lang="en-US" dirty="0"/>
          </a:p>
        </p:txBody>
      </p:sp>
      <p:sp>
        <p:nvSpPr>
          <p:cNvPr id="11" name="TextBox 10">
            <a:extLst>
              <a:ext uri="{FF2B5EF4-FFF2-40B4-BE49-F238E27FC236}">
                <a16:creationId xmlns:a16="http://schemas.microsoft.com/office/drawing/2014/main" id="{2A7506B0-0D6F-E748-8840-6C976A922866}"/>
              </a:ext>
            </a:extLst>
          </p:cNvPr>
          <p:cNvSpPr txBox="1"/>
          <p:nvPr/>
        </p:nvSpPr>
        <p:spPr>
          <a:xfrm>
            <a:off x="7262149" y="3723937"/>
            <a:ext cx="2233914" cy="1754326"/>
          </a:xfrm>
          <a:prstGeom prst="rect">
            <a:avLst/>
          </a:prstGeom>
          <a:solidFill>
            <a:schemeClr val="accent6">
              <a:lumMod val="20000"/>
              <a:lumOff val="80000"/>
            </a:schemeClr>
          </a:solidFill>
          <a:ln w="12700">
            <a:solidFill>
              <a:schemeClr val="tx1"/>
            </a:solidFill>
          </a:ln>
        </p:spPr>
        <p:txBody>
          <a:bodyPr wrap="square" rtlCol="0">
            <a:spAutoFit/>
          </a:bodyPr>
          <a:lstStyle/>
          <a:p>
            <a:pPr algn="ctr"/>
            <a:r>
              <a:rPr lang="en-US" dirty="0"/>
              <a:t>Web Site 2</a:t>
            </a:r>
          </a:p>
          <a:p>
            <a:pPr algn="ctr"/>
            <a:endParaRPr lang="en-US" dirty="0"/>
          </a:p>
          <a:p>
            <a:pPr algn="ctr"/>
            <a:endParaRPr lang="en-US" dirty="0"/>
          </a:p>
          <a:p>
            <a:pPr algn="ctr"/>
            <a:endParaRPr lang="en-US" dirty="0"/>
          </a:p>
          <a:p>
            <a:pPr algn="ctr"/>
            <a:endParaRPr lang="en-US" dirty="0"/>
          </a:p>
          <a:p>
            <a:pPr algn="ctr"/>
            <a:endParaRPr lang="en-US" dirty="0"/>
          </a:p>
        </p:txBody>
      </p:sp>
      <p:sp>
        <p:nvSpPr>
          <p:cNvPr id="12" name="TextBox 11">
            <a:extLst>
              <a:ext uri="{FF2B5EF4-FFF2-40B4-BE49-F238E27FC236}">
                <a16:creationId xmlns:a16="http://schemas.microsoft.com/office/drawing/2014/main" id="{50AE8FDD-E776-BA4D-9516-9E80DA96898A}"/>
              </a:ext>
            </a:extLst>
          </p:cNvPr>
          <p:cNvSpPr txBox="1"/>
          <p:nvPr/>
        </p:nvSpPr>
        <p:spPr>
          <a:xfrm>
            <a:off x="4490976" y="4245560"/>
            <a:ext cx="821803" cy="646331"/>
          </a:xfrm>
          <a:prstGeom prst="rect">
            <a:avLst/>
          </a:prstGeom>
          <a:solidFill>
            <a:schemeClr val="accent2">
              <a:lumMod val="40000"/>
              <a:lumOff val="60000"/>
            </a:schemeClr>
          </a:solidFill>
          <a:ln w="12700">
            <a:solidFill>
              <a:srgbClr val="C00000"/>
            </a:solidFill>
          </a:ln>
        </p:spPr>
        <p:txBody>
          <a:bodyPr wrap="square" rtlCol="0">
            <a:spAutoFit/>
          </a:bodyPr>
          <a:lstStyle/>
          <a:p>
            <a:pPr algn="ctr"/>
            <a:r>
              <a:rPr lang="en-US" dirty="0"/>
              <a:t>AD</a:t>
            </a:r>
          </a:p>
          <a:p>
            <a:pPr algn="ctr"/>
            <a:endParaRPr lang="en-US" dirty="0"/>
          </a:p>
        </p:txBody>
      </p:sp>
      <p:sp>
        <p:nvSpPr>
          <p:cNvPr id="13" name="TextBox 12">
            <a:extLst>
              <a:ext uri="{FF2B5EF4-FFF2-40B4-BE49-F238E27FC236}">
                <a16:creationId xmlns:a16="http://schemas.microsoft.com/office/drawing/2014/main" id="{A620BCEA-15B8-3841-9997-EAE0BC103E83}"/>
              </a:ext>
            </a:extLst>
          </p:cNvPr>
          <p:cNvSpPr txBox="1"/>
          <p:nvPr/>
        </p:nvSpPr>
        <p:spPr>
          <a:xfrm>
            <a:off x="7557303" y="4243209"/>
            <a:ext cx="821803" cy="646331"/>
          </a:xfrm>
          <a:prstGeom prst="rect">
            <a:avLst/>
          </a:prstGeom>
          <a:solidFill>
            <a:schemeClr val="accent2">
              <a:lumMod val="40000"/>
              <a:lumOff val="60000"/>
            </a:schemeClr>
          </a:solidFill>
          <a:ln w="12700">
            <a:solidFill>
              <a:srgbClr val="C00000"/>
            </a:solidFill>
          </a:ln>
        </p:spPr>
        <p:txBody>
          <a:bodyPr wrap="square" rtlCol="0">
            <a:spAutoFit/>
          </a:bodyPr>
          <a:lstStyle/>
          <a:p>
            <a:pPr algn="ctr"/>
            <a:r>
              <a:rPr lang="en-US" dirty="0"/>
              <a:t>AD</a:t>
            </a:r>
          </a:p>
          <a:p>
            <a:pPr algn="ctr"/>
            <a:endParaRPr lang="en-US" dirty="0"/>
          </a:p>
        </p:txBody>
      </p:sp>
      <p:cxnSp>
        <p:nvCxnSpPr>
          <p:cNvPr id="15" name="Straight Arrow Connector 14">
            <a:extLst>
              <a:ext uri="{FF2B5EF4-FFF2-40B4-BE49-F238E27FC236}">
                <a16:creationId xmlns:a16="http://schemas.microsoft.com/office/drawing/2014/main" id="{3638774B-4D2C-CB4E-95B5-FA07D670699A}"/>
              </a:ext>
            </a:extLst>
          </p:cNvPr>
          <p:cNvCxnSpPr>
            <a:cxnSpLocks/>
          </p:cNvCxnSpPr>
          <p:nvPr/>
        </p:nvCxnSpPr>
        <p:spPr>
          <a:xfrm>
            <a:off x="2002420" y="2058443"/>
            <a:ext cx="2401746" cy="163312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AD682E4-0ADE-504E-94FB-347507E9BFE5}"/>
              </a:ext>
            </a:extLst>
          </p:cNvPr>
          <p:cNvCxnSpPr>
            <a:cxnSpLocks/>
            <a:stCxn id="7" idx="2"/>
          </p:cNvCxnSpPr>
          <p:nvPr/>
        </p:nvCxnSpPr>
        <p:spPr>
          <a:xfrm flipH="1">
            <a:off x="8379106" y="2058442"/>
            <a:ext cx="1898249" cy="1633121"/>
          </a:xfrm>
          <a:prstGeom prst="straightConnector1">
            <a:avLst/>
          </a:prstGeom>
          <a:ln w="28575">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5500B49-8350-1249-BBB3-444EE369DD3F}"/>
              </a:ext>
            </a:extLst>
          </p:cNvPr>
          <p:cNvCxnSpPr>
            <a:cxnSpLocks/>
          </p:cNvCxnSpPr>
          <p:nvPr/>
        </p:nvCxnSpPr>
        <p:spPr>
          <a:xfrm flipH="1">
            <a:off x="4919242" y="2058442"/>
            <a:ext cx="812396" cy="2184767"/>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A5FD9B-85C2-D446-B7AC-A1E7D6DF0972}"/>
              </a:ext>
            </a:extLst>
          </p:cNvPr>
          <p:cNvCxnSpPr>
            <a:cxnSpLocks/>
          </p:cNvCxnSpPr>
          <p:nvPr/>
        </p:nvCxnSpPr>
        <p:spPr>
          <a:xfrm>
            <a:off x="6649174" y="2058441"/>
            <a:ext cx="1319030" cy="2184768"/>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3772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178C9-56D7-4849-A4F0-6C07EBF957C8}"/>
              </a:ext>
            </a:extLst>
          </p:cNvPr>
          <p:cNvSpPr>
            <a:spLocks noGrp="1"/>
          </p:cNvSpPr>
          <p:nvPr>
            <p:ph type="title"/>
          </p:nvPr>
        </p:nvSpPr>
        <p:spPr/>
        <p:txBody>
          <a:bodyPr/>
          <a:lstStyle/>
          <a:p>
            <a:r>
              <a:rPr lang="en-US" dirty="0"/>
              <a:t>Additional Web Server Functions</a:t>
            </a:r>
          </a:p>
        </p:txBody>
      </p:sp>
      <p:sp>
        <p:nvSpPr>
          <p:cNvPr id="3" name="Content Placeholder 2">
            <a:extLst>
              <a:ext uri="{FF2B5EF4-FFF2-40B4-BE49-F238E27FC236}">
                <a16:creationId xmlns:a16="http://schemas.microsoft.com/office/drawing/2014/main" id="{8FBAA70E-C592-E947-A572-E635BCB53437}"/>
              </a:ext>
            </a:extLst>
          </p:cNvPr>
          <p:cNvSpPr>
            <a:spLocks noGrp="1"/>
          </p:cNvSpPr>
          <p:nvPr>
            <p:ph idx="1"/>
          </p:nvPr>
        </p:nvSpPr>
        <p:spPr/>
        <p:txBody>
          <a:bodyPr/>
          <a:lstStyle/>
          <a:p>
            <a:r>
              <a:rPr lang="en-US" dirty="0"/>
              <a:t>Run back-end programs that dynamically build pages and send them to the browser</a:t>
            </a:r>
          </a:p>
          <a:p>
            <a:pPr lvl="1"/>
            <a:r>
              <a:rPr lang="en-US" dirty="0" err="1"/>
              <a:t>php</a:t>
            </a:r>
            <a:endParaRPr lang="en-US" dirty="0"/>
          </a:p>
          <a:p>
            <a:pPr lvl="1"/>
            <a:r>
              <a:rPr lang="en-US" dirty="0"/>
              <a:t>Java</a:t>
            </a:r>
          </a:p>
          <a:p>
            <a:pPr lvl="1"/>
            <a:r>
              <a:rPr lang="en-US" dirty="0"/>
              <a:t>Microsoft Active Server Pages (ASP)</a:t>
            </a:r>
          </a:p>
          <a:p>
            <a:pPr lvl="1"/>
            <a:r>
              <a:rPr lang="en-US" dirty="0"/>
              <a:t>Binary executable programs  - Common Gateway Interface (CGI)</a:t>
            </a:r>
          </a:p>
          <a:p>
            <a:r>
              <a:rPr lang="en-US" dirty="0"/>
              <a:t>Respond to additional protocols</a:t>
            </a:r>
          </a:p>
          <a:p>
            <a:r>
              <a:rPr lang="en-US" dirty="0"/>
              <a:t>Cache commonly accessed pages to improve speed</a:t>
            </a:r>
          </a:p>
        </p:txBody>
      </p:sp>
      <p:sp>
        <p:nvSpPr>
          <p:cNvPr id="4" name="Date Placeholder 3">
            <a:extLst>
              <a:ext uri="{FF2B5EF4-FFF2-40B4-BE49-F238E27FC236}">
                <a16:creationId xmlns:a16="http://schemas.microsoft.com/office/drawing/2014/main" id="{E48D7BE2-F07D-6244-818D-14DD608B8DAE}"/>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04995802-1A6B-EC4D-8860-BBE637581B37}"/>
              </a:ext>
            </a:extLst>
          </p:cNvPr>
          <p:cNvSpPr>
            <a:spLocks noGrp="1"/>
          </p:cNvSpPr>
          <p:nvPr>
            <p:ph type="sldNum" sz="quarter" idx="12"/>
          </p:nvPr>
        </p:nvSpPr>
        <p:spPr/>
        <p:txBody>
          <a:bodyPr/>
          <a:lstStyle/>
          <a:p>
            <a:fld id="{FCFF2910-D1F1-314D-A8F2-476646A55ABA}" type="slidenum">
              <a:rPr lang="en-US" smtClean="0"/>
              <a:pPr/>
              <a:t>51</a:t>
            </a:fld>
            <a:endParaRPr lang="en-US" dirty="0"/>
          </a:p>
        </p:txBody>
      </p:sp>
    </p:spTree>
    <p:extLst>
      <p:ext uri="{BB962C8B-B14F-4D97-AF65-F5344CB8AC3E}">
        <p14:creationId xmlns:p14="http://schemas.microsoft.com/office/powerpoint/2010/main" val="40323414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8B52-6647-4C42-B9E8-8105C5D2FF1D}"/>
              </a:ext>
            </a:extLst>
          </p:cNvPr>
          <p:cNvSpPr>
            <a:spLocks noGrp="1"/>
          </p:cNvSpPr>
          <p:nvPr>
            <p:ph type="title"/>
          </p:nvPr>
        </p:nvSpPr>
        <p:spPr/>
        <p:txBody>
          <a:bodyPr/>
          <a:lstStyle/>
          <a:p>
            <a:r>
              <a:rPr lang="en-US" dirty="0"/>
              <a:t>Additional Web Protocols</a:t>
            </a:r>
          </a:p>
        </p:txBody>
      </p:sp>
      <p:sp>
        <p:nvSpPr>
          <p:cNvPr id="3" name="Content Placeholder 2">
            <a:extLst>
              <a:ext uri="{FF2B5EF4-FFF2-40B4-BE49-F238E27FC236}">
                <a16:creationId xmlns:a16="http://schemas.microsoft.com/office/drawing/2014/main" id="{778337E9-8ACB-234C-8C8A-4D769CD3F193}"/>
              </a:ext>
            </a:extLst>
          </p:cNvPr>
          <p:cNvSpPr>
            <a:spLocks noGrp="1"/>
          </p:cNvSpPr>
          <p:nvPr>
            <p:ph idx="1"/>
          </p:nvPr>
        </p:nvSpPr>
        <p:spPr/>
        <p:txBody>
          <a:bodyPr/>
          <a:lstStyle/>
          <a:p>
            <a:r>
              <a:rPr lang="en-US" b="1" dirty="0"/>
              <a:t>HTTP get &amp; HTTP post</a:t>
            </a:r>
          </a:p>
          <a:p>
            <a:pPr lvl="1"/>
            <a:r>
              <a:rPr lang="en-US" dirty="0"/>
              <a:t>Two ways for a browser to submit </a:t>
            </a:r>
            <a:r>
              <a:rPr lang="en-US" i="1" dirty="0"/>
              <a:t>form data </a:t>
            </a:r>
            <a:r>
              <a:rPr lang="en-US" dirty="0"/>
              <a:t>to a program on the web server, which may then access databases and return appropriate page contents</a:t>
            </a:r>
          </a:p>
          <a:p>
            <a:r>
              <a:rPr lang="en-US" b="1" dirty="0"/>
              <a:t>JavaScript Object Notation (JSON): </a:t>
            </a:r>
            <a:r>
              <a:rPr lang="en-US" dirty="0"/>
              <a:t>allows downloading data from a web server, to be processed by </a:t>
            </a:r>
            <a:r>
              <a:rPr lang="en-US" dirty="0" err="1"/>
              <a:t>Javascript</a:t>
            </a:r>
            <a:r>
              <a:rPr lang="en-US" dirty="0"/>
              <a:t> programs in the browser</a:t>
            </a:r>
          </a:p>
          <a:p>
            <a:r>
              <a:rPr lang="en-US" b="1" dirty="0"/>
              <a:t>Simple Object Access Protocol (SOAP):</a:t>
            </a:r>
            <a:r>
              <a:rPr lang="en-US" dirty="0"/>
              <a:t>  a protocol for exchanging structured data between a web client (browser) and a server</a:t>
            </a:r>
          </a:p>
          <a:p>
            <a:r>
              <a:rPr lang="en-US" b="1" dirty="0"/>
              <a:t>Asynchronous JavaScript And XML (AJAX): </a:t>
            </a:r>
            <a:r>
              <a:rPr lang="en-US" dirty="0"/>
              <a:t>a protocol for asynchronously retrieving web content to dynamically update web pages</a:t>
            </a:r>
          </a:p>
        </p:txBody>
      </p:sp>
      <p:sp>
        <p:nvSpPr>
          <p:cNvPr id="4" name="Date Placeholder 3">
            <a:extLst>
              <a:ext uri="{FF2B5EF4-FFF2-40B4-BE49-F238E27FC236}">
                <a16:creationId xmlns:a16="http://schemas.microsoft.com/office/drawing/2014/main" id="{0CA5B0BF-57FA-8E42-AD52-30AE28F672C7}"/>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1A37BB43-ECCB-164D-A383-5D76979C4134}"/>
              </a:ext>
            </a:extLst>
          </p:cNvPr>
          <p:cNvSpPr>
            <a:spLocks noGrp="1"/>
          </p:cNvSpPr>
          <p:nvPr>
            <p:ph type="sldNum" sz="quarter" idx="12"/>
          </p:nvPr>
        </p:nvSpPr>
        <p:spPr/>
        <p:txBody>
          <a:bodyPr/>
          <a:lstStyle/>
          <a:p>
            <a:fld id="{FCFF2910-D1F1-314D-A8F2-476646A55ABA}" type="slidenum">
              <a:rPr lang="en-US" smtClean="0"/>
              <a:pPr/>
              <a:t>52</a:t>
            </a:fld>
            <a:endParaRPr lang="en-US" dirty="0"/>
          </a:p>
        </p:txBody>
      </p:sp>
    </p:spTree>
    <p:extLst>
      <p:ext uri="{BB962C8B-B14F-4D97-AF65-F5344CB8AC3E}">
        <p14:creationId xmlns:p14="http://schemas.microsoft.com/office/powerpoint/2010/main" val="734851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9A15-9051-4749-A065-4E0667B12FCF}"/>
              </a:ext>
            </a:extLst>
          </p:cNvPr>
          <p:cNvSpPr>
            <a:spLocks noGrp="1"/>
          </p:cNvSpPr>
          <p:nvPr>
            <p:ph type="title"/>
          </p:nvPr>
        </p:nvSpPr>
        <p:spPr/>
        <p:txBody>
          <a:bodyPr/>
          <a:lstStyle/>
          <a:p>
            <a:r>
              <a:rPr lang="en-US" dirty="0"/>
              <a:t>Web Forms (get &amp; post)</a:t>
            </a:r>
          </a:p>
        </p:txBody>
      </p:sp>
      <p:sp>
        <p:nvSpPr>
          <p:cNvPr id="3" name="Content Placeholder 2">
            <a:extLst>
              <a:ext uri="{FF2B5EF4-FFF2-40B4-BE49-F238E27FC236}">
                <a16:creationId xmlns:a16="http://schemas.microsoft.com/office/drawing/2014/main" id="{554B2FBD-C7EA-3241-8119-C67EBCE01707}"/>
              </a:ext>
            </a:extLst>
          </p:cNvPr>
          <p:cNvSpPr>
            <a:spLocks noGrp="1"/>
          </p:cNvSpPr>
          <p:nvPr>
            <p:ph idx="1"/>
          </p:nvPr>
        </p:nvSpPr>
        <p:spPr/>
        <p:txBody>
          <a:bodyPr/>
          <a:lstStyle/>
          <a:p>
            <a:r>
              <a:rPr lang="en-US" dirty="0"/>
              <a:t>Designated with an HTML form tag</a:t>
            </a:r>
            <a:br>
              <a:rPr lang="en-US" dirty="0"/>
            </a:br>
            <a:r>
              <a:rPr lang="en-US" i="1" dirty="0">
                <a:solidFill>
                  <a:srgbClr val="C00000"/>
                </a:solidFill>
              </a:rPr>
              <a:t>&lt;form action=“/process-contact-</a:t>
            </a:r>
            <a:r>
              <a:rPr lang="en-US" i="1" dirty="0" err="1">
                <a:solidFill>
                  <a:srgbClr val="C00000"/>
                </a:solidFill>
              </a:rPr>
              <a:t>form.php</a:t>
            </a:r>
            <a:r>
              <a:rPr lang="en-US" i="1" dirty="0">
                <a:solidFill>
                  <a:srgbClr val="C00000"/>
                </a:solidFill>
              </a:rPr>
              <a:t>” method=“get”&gt;</a:t>
            </a:r>
          </a:p>
          <a:p>
            <a:r>
              <a:rPr lang="en-US" i="1" dirty="0"/>
              <a:t>Action</a:t>
            </a:r>
            <a:r>
              <a:rPr lang="en-US" dirty="0"/>
              <a:t> code processes request and returns a web page</a:t>
            </a:r>
          </a:p>
          <a:p>
            <a:pPr lvl="1"/>
            <a:r>
              <a:rPr lang="en-US" dirty="0"/>
              <a:t>E.g. “Thank you for contacting us”</a:t>
            </a:r>
          </a:p>
          <a:p>
            <a:pPr marL="0" indent="0">
              <a:buNone/>
            </a:pPr>
            <a:r>
              <a:rPr lang="en-US" b="1" dirty="0"/>
              <a:t>Get method</a:t>
            </a:r>
          </a:p>
          <a:p>
            <a:r>
              <a:rPr lang="en-US" dirty="0"/>
              <a:t>Form fields are attached to the URL:</a:t>
            </a:r>
            <a:br>
              <a:rPr lang="en-US" dirty="0"/>
            </a:br>
            <a:r>
              <a:rPr lang="en-US" i="1" dirty="0">
                <a:solidFill>
                  <a:srgbClr val="C00000"/>
                </a:solidFill>
                <a:hlinkClick r:id="rId2"/>
              </a:rPr>
              <a:t>/process-contact-form.php&amp;name=Robert&amp;email=Robert@sjsu.edu</a:t>
            </a:r>
            <a:endParaRPr lang="en-US" i="1" dirty="0">
              <a:solidFill>
                <a:srgbClr val="C00000"/>
              </a:solidFill>
            </a:endParaRPr>
          </a:p>
          <a:p>
            <a:pPr marL="0" indent="0">
              <a:buNone/>
            </a:pPr>
            <a:r>
              <a:rPr lang="en-US" b="1" dirty="0"/>
              <a:t>Post Method</a:t>
            </a:r>
          </a:p>
          <a:p>
            <a:r>
              <a:rPr lang="en-US" dirty="0"/>
              <a:t>Form fields are embedded in the HTTP request</a:t>
            </a:r>
            <a:br>
              <a:rPr lang="en-US" dirty="0"/>
            </a:br>
            <a:endParaRPr lang="en-US" dirty="0"/>
          </a:p>
        </p:txBody>
      </p:sp>
      <p:sp>
        <p:nvSpPr>
          <p:cNvPr id="4" name="Date Placeholder 3">
            <a:extLst>
              <a:ext uri="{FF2B5EF4-FFF2-40B4-BE49-F238E27FC236}">
                <a16:creationId xmlns:a16="http://schemas.microsoft.com/office/drawing/2014/main" id="{5975A1BD-DD2C-4F44-A5D6-6EAA9651D0AE}"/>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B8B18965-C3C2-FC43-AB51-A27E9853C2D9}"/>
              </a:ext>
            </a:extLst>
          </p:cNvPr>
          <p:cNvSpPr>
            <a:spLocks noGrp="1"/>
          </p:cNvSpPr>
          <p:nvPr>
            <p:ph type="sldNum" sz="quarter" idx="12"/>
          </p:nvPr>
        </p:nvSpPr>
        <p:spPr/>
        <p:txBody>
          <a:bodyPr/>
          <a:lstStyle/>
          <a:p>
            <a:fld id="{FCFF2910-D1F1-314D-A8F2-476646A55ABA}" type="slidenum">
              <a:rPr lang="en-US" smtClean="0"/>
              <a:pPr/>
              <a:t>53</a:t>
            </a:fld>
            <a:endParaRPr lang="en-US" dirty="0"/>
          </a:p>
        </p:txBody>
      </p:sp>
    </p:spTree>
    <p:extLst>
      <p:ext uri="{BB962C8B-B14F-4D97-AF65-F5344CB8AC3E}">
        <p14:creationId xmlns:p14="http://schemas.microsoft.com/office/powerpoint/2010/main" val="2503933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0108B-823D-0557-D376-95EDD4F37635}"/>
              </a:ext>
            </a:extLst>
          </p:cNvPr>
          <p:cNvSpPr>
            <a:spLocks noGrp="1"/>
          </p:cNvSpPr>
          <p:nvPr>
            <p:ph type="title"/>
          </p:nvPr>
        </p:nvSpPr>
        <p:spPr/>
        <p:txBody>
          <a:bodyPr/>
          <a:lstStyle/>
          <a:p>
            <a:r>
              <a:rPr lang="en-US" dirty="0"/>
              <a:t>Web Services</a:t>
            </a:r>
          </a:p>
        </p:txBody>
      </p:sp>
      <p:sp>
        <p:nvSpPr>
          <p:cNvPr id="3" name="Content Placeholder 2">
            <a:extLst>
              <a:ext uri="{FF2B5EF4-FFF2-40B4-BE49-F238E27FC236}">
                <a16:creationId xmlns:a16="http://schemas.microsoft.com/office/drawing/2014/main" id="{5A5AEB86-9F91-AAE8-3B7C-B8D5F101EFC8}"/>
              </a:ext>
            </a:extLst>
          </p:cNvPr>
          <p:cNvSpPr>
            <a:spLocks noGrp="1"/>
          </p:cNvSpPr>
          <p:nvPr>
            <p:ph idx="1"/>
          </p:nvPr>
        </p:nvSpPr>
        <p:spPr/>
        <p:txBody>
          <a:bodyPr>
            <a:normAutofit/>
          </a:bodyPr>
          <a:lstStyle/>
          <a:p>
            <a:r>
              <a:rPr lang="en-US" dirty="0"/>
              <a:t>A piece of software that provides a function or service over the Internet, using a standard (usually XML-based) interface</a:t>
            </a:r>
          </a:p>
          <a:p>
            <a:r>
              <a:rPr lang="en-US" dirty="0"/>
              <a:t>Client applications make requests from the service, and get back results</a:t>
            </a:r>
          </a:p>
          <a:p>
            <a:r>
              <a:rPr lang="en-US" dirty="0"/>
              <a:t>A web server is a type of API, but not all APIs are web services</a:t>
            </a:r>
          </a:p>
        </p:txBody>
      </p:sp>
      <p:sp>
        <p:nvSpPr>
          <p:cNvPr id="4" name="Slide Number Placeholder 3">
            <a:extLst>
              <a:ext uri="{FF2B5EF4-FFF2-40B4-BE49-F238E27FC236}">
                <a16:creationId xmlns:a16="http://schemas.microsoft.com/office/drawing/2014/main" id="{6E584CAD-F823-69BD-0D75-BA7B74BB3BE3}"/>
              </a:ext>
            </a:extLst>
          </p:cNvPr>
          <p:cNvSpPr>
            <a:spLocks noGrp="1"/>
          </p:cNvSpPr>
          <p:nvPr>
            <p:ph type="sldNum" sz="quarter" idx="12"/>
          </p:nvPr>
        </p:nvSpPr>
        <p:spPr/>
        <p:txBody>
          <a:bodyPr/>
          <a:lstStyle/>
          <a:p>
            <a:fld id="{6C575094-CFE5-6845-BA77-358456EEE977}" type="slidenum">
              <a:rPr lang="en-US" altLang="x-none" smtClean="0"/>
              <a:pPr/>
              <a:t>54</a:t>
            </a:fld>
            <a:endParaRPr lang="en-US" altLang="x-none"/>
          </a:p>
        </p:txBody>
      </p:sp>
    </p:spTree>
    <p:extLst>
      <p:ext uri="{BB962C8B-B14F-4D97-AF65-F5344CB8AC3E}">
        <p14:creationId xmlns:p14="http://schemas.microsoft.com/office/powerpoint/2010/main" val="3781374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Web Services (ca. 2007)</a:t>
            </a:r>
          </a:p>
        </p:txBody>
      </p:sp>
      <p:sp>
        <p:nvSpPr>
          <p:cNvPr id="3" name="Content Placeholder 2"/>
          <p:cNvSpPr>
            <a:spLocks noGrp="1"/>
          </p:cNvSpPr>
          <p:nvPr>
            <p:ph idx="1"/>
          </p:nvPr>
        </p:nvSpPr>
        <p:spPr/>
        <p:txBody>
          <a:bodyPr>
            <a:noAutofit/>
          </a:bodyPr>
          <a:lstStyle/>
          <a:p>
            <a:pPr>
              <a:lnSpc>
                <a:spcPct val="90000"/>
              </a:lnSpc>
            </a:pPr>
            <a:r>
              <a:rPr lang="en-US" dirty="0"/>
              <a:t>Traditional web services are described by a service contract written in the Web Services Description Language (WSDL)</a:t>
            </a:r>
          </a:p>
          <a:p>
            <a:pPr lvl="1"/>
            <a:r>
              <a:rPr lang="en-US" dirty="0"/>
              <a:t>The WSDL document is an XML document that provides a machine-readable description of how the service can be called</a:t>
            </a:r>
          </a:p>
          <a:p>
            <a:pPr lvl="1"/>
            <a:r>
              <a:rPr lang="en-US" dirty="0"/>
              <a:t>The WSDL document and the request and response messages are transmitted over http or https</a:t>
            </a:r>
          </a:p>
          <a:p>
            <a:pPr lvl="1"/>
            <a:r>
              <a:rPr lang="en-US" dirty="0">
                <a:hlinkClick r:id="rId2"/>
              </a:rPr>
              <a:t>https://www.w3.org/TR/2001/NOTE-wsdl-20010315</a:t>
            </a:r>
            <a:r>
              <a:rPr lang="en-US" dirty="0"/>
              <a:t> </a:t>
            </a:r>
          </a:p>
          <a:p>
            <a:pPr lvl="1"/>
            <a:r>
              <a:rPr lang="en-US" dirty="0"/>
              <a:t>W3 or W3C = World Wide Web Consortium</a:t>
            </a:r>
          </a:p>
        </p:txBody>
      </p:sp>
      <p:sp>
        <p:nvSpPr>
          <p:cNvPr id="4" name="Slide Number Placeholder 3"/>
          <p:cNvSpPr>
            <a:spLocks noGrp="1"/>
          </p:cNvSpPr>
          <p:nvPr>
            <p:ph type="sldNum" sz="quarter" idx="12"/>
          </p:nvPr>
        </p:nvSpPr>
        <p:spPr/>
        <p:txBody>
          <a:bodyPr/>
          <a:lstStyle/>
          <a:p>
            <a:fld id="{5E4F0376-0E54-9843-B673-E00D6670E830}" type="slidenum">
              <a:rPr lang="en-US" smtClean="0"/>
              <a:pPr/>
              <a:t>55</a:t>
            </a:fld>
            <a:endParaRPr lang="en-US"/>
          </a:p>
        </p:txBody>
      </p:sp>
    </p:spTree>
    <p:extLst>
      <p:ext uri="{BB962C8B-B14F-4D97-AF65-F5344CB8AC3E}">
        <p14:creationId xmlns:p14="http://schemas.microsoft.com/office/powerpoint/2010/main" val="1163731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Web Services</a:t>
            </a:r>
          </a:p>
        </p:txBody>
      </p:sp>
      <p:sp>
        <p:nvSpPr>
          <p:cNvPr id="3" name="Content Placeholder 2"/>
          <p:cNvSpPr>
            <a:spLocks noGrp="1"/>
          </p:cNvSpPr>
          <p:nvPr>
            <p:ph idx="1"/>
          </p:nvPr>
        </p:nvSpPr>
        <p:spPr/>
        <p:txBody>
          <a:bodyPr>
            <a:noAutofit/>
          </a:bodyPr>
          <a:lstStyle/>
          <a:p>
            <a:pPr lvl="5">
              <a:lnSpc>
                <a:spcPct val="90000"/>
              </a:lnSpc>
            </a:pPr>
            <a:endParaRPr lang="en-US" sz="800" dirty="0"/>
          </a:p>
          <a:p>
            <a:pPr>
              <a:lnSpc>
                <a:spcPct val="90000"/>
              </a:lnSpc>
            </a:pPr>
            <a:r>
              <a:rPr lang="en-US" dirty="0"/>
              <a:t>Messages use the Service Oriented Architecture Protocol (SOAP)</a:t>
            </a:r>
          </a:p>
          <a:p>
            <a:pPr lvl="1">
              <a:lnSpc>
                <a:spcPct val="90000"/>
              </a:lnSpc>
            </a:pPr>
            <a:r>
              <a:rPr lang="en-US" dirty="0"/>
              <a:t>SOAP is also an XML-based format</a:t>
            </a:r>
          </a:p>
          <a:p>
            <a:pPr lvl="1"/>
            <a:r>
              <a:rPr lang="en-US" dirty="0">
                <a:hlinkClick r:id="rId2"/>
              </a:rPr>
              <a:t>https://www.w3schools.com/xml/xml_soap.asp</a:t>
            </a:r>
            <a:r>
              <a:rPr lang="en-US" dirty="0"/>
              <a:t> </a:t>
            </a:r>
          </a:p>
          <a:p>
            <a:pPr lvl="1"/>
            <a:r>
              <a:rPr lang="en-US" dirty="0">
                <a:hlinkClick r:id="rId3"/>
              </a:rPr>
              <a:t>https://www.w3.org/TR/soap/</a:t>
            </a:r>
            <a:r>
              <a:rPr lang="en-US" dirty="0"/>
              <a:t> </a:t>
            </a:r>
          </a:p>
          <a:p>
            <a:endParaRPr lang="en-US" dirty="0"/>
          </a:p>
        </p:txBody>
      </p:sp>
      <p:sp>
        <p:nvSpPr>
          <p:cNvPr id="4" name="Slide Number Placeholder 3"/>
          <p:cNvSpPr>
            <a:spLocks noGrp="1"/>
          </p:cNvSpPr>
          <p:nvPr>
            <p:ph type="sldNum" sz="quarter" idx="12"/>
          </p:nvPr>
        </p:nvSpPr>
        <p:spPr/>
        <p:txBody>
          <a:bodyPr/>
          <a:lstStyle/>
          <a:p>
            <a:fld id="{5E4F0376-0E54-9843-B673-E00D6670E830}" type="slidenum">
              <a:rPr lang="en-US" smtClean="0"/>
              <a:pPr/>
              <a:t>56</a:t>
            </a:fld>
            <a:endParaRPr lang="en-US"/>
          </a:p>
        </p:txBody>
      </p:sp>
    </p:spTree>
    <p:extLst>
      <p:ext uri="{BB962C8B-B14F-4D97-AF65-F5344CB8AC3E}">
        <p14:creationId xmlns:p14="http://schemas.microsoft.com/office/powerpoint/2010/main" val="307341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RESTful</a:t>
            </a:r>
            <a:r>
              <a:rPr lang="en-US" dirty="0"/>
              <a:t> Web Services</a:t>
            </a:r>
          </a:p>
        </p:txBody>
      </p:sp>
      <p:sp>
        <p:nvSpPr>
          <p:cNvPr id="3" name="Content Placeholder 2"/>
          <p:cNvSpPr>
            <a:spLocks noGrp="1"/>
          </p:cNvSpPr>
          <p:nvPr>
            <p:ph idx="1"/>
          </p:nvPr>
        </p:nvSpPr>
        <p:spPr/>
        <p:txBody>
          <a:bodyPr>
            <a:normAutofit/>
          </a:bodyPr>
          <a:lstStyle/>
          <a:p>
            <a:r>
              <a:rPr lang="en-US" dirty="0"/>
              <a:t>A simpler web services protocol is REST</a:t>
            </a:r>
          </a:p>
          <a:p>
            <a:pPr lvl="1"/>
            <a:r>
              <a:rPr lang="en-US" u="sng" dirty="0"/>
              <a:t>Re</a:t>
            </a:r>
            <a:r>
              <a:rPr lang="en-US" dirty="0"/>
              <a:t>presentational </a:t>
            </a:r>
            <a:r>
              <a:rPr lang="en-US" u="sng" dirty="0"/>
              <a:t>S</a:t>
            </a:r>
            <a:r>
              <a:rPr lang="en-US" dirty="0"/>
              <a:t>tate </a:t>
            </a:r>
            <a:r>
              <a:rPr lang="en-US" u="sng" dirty="0"/>
              <a:t>T</a:t>
            </a:r>
            <a:r>
              <a:rPr lang="en-US" dirty="0"/>
              <a:t>ransfer</a:t>
            </a:r>
          </a:p>
          <a:p>
            <a:r>
              <a:rPr lang="en-US" dirty="0"/>
              <a:t>A software </a:t>
            </a:r>
            <a:r>
              <a:rPr lang="en-US" i="1" dirty="0"/>
              <a:t>architecture style </a:t>
            </a:r>
            <a:r>
              <a:rPr lang="en-US" dirty="0"/>
              <a:t>consisting of guidelines and best practices for creating scalable web services</a:t>
            </a:r>
          </a:p>
          <a:p>
            <a:r>
              <a:rPr lang="en-US" dirty="0"/>
              <a:t>REST is not an interface standard</a:t>
            </a:r>
          </a:p>
          <a:p>
            <a:pPr lvl="1"/>
            <a:r>
              <a:rPr lang="en-US" sz="2500" dirty="0">
                <a:hlinkClick r:id="rId2"/>
              </a:rPr>
              <a:t>https://www.w3.org/2001/sw/wiki/REST</a:t>
            </a:r>
            <a:r>
              <a:rPr lang="en-US" sz="2500" dirty="0"/>
              <a:t> </a:t>
            </a:r>
          </a:p>
          <a:p>
            <a:pPr lvl="1"/>
            <a:r>
              <a:rPr lang="en-US" sz="2500" dirty="0">
                <a:hlinkClick r:id="rId3"/>
              </a:rPr>
              <a:t>https://www.codecademy.com/article/what-is-rest</a:t>
            </a:r>
            <a:r>
              <a:rPr lang="en-US" sz="2500" dirty="0"/>
              <a:t> </a:t>
            </a:r>
          </a:p>
        </p:txBody>
      </p:sp>
      <p:sp>
        <p:nvSpPr>
          <p:cNvPr id="4" name="Slide Number Placeholder 3"/>
          <p:cNvSpPr>
            <a:spLocks noGrp="1"/>
          </p:cNvSpPr>
          <p:nvPr>
            <p:ph type="sldNum" sz="quarter" idx="12"/>
          </p:nvPr>
        </p:nvSpPr>
        <p:spPr/>
        <p:txBody>
          <a:bodyPr/>
          <a:lstStyle/>
          <a:p>
            <a:fld id="{5E4F0376-0E54-9843-B673-E00D6670E830}" type="slidenum">
              <a:rPr lang="en-US" smtClean="0"/>
              <a:pPr/>
              <a:t>57</a:t>
            </a:fld>
            <a:endParaRPr lang="en-US"/>
          </a:p>
        </p:txBody>
      </p:sp>
    </p:spTree>
    <p:extLst>
      <p:ext uri="{BB962C8B-B14F-4D97-AF65-F5344CB8AC3E}">
        <p14:creationId xmlns:p14="http://schemas.microsoft.com/office/powerpoint/2010/main" val="5626748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C49D-97F5-15D3-6D0F-7BE0E42F5610}"/>
              </a:ext>
            </a:extLst>
          </p:cNvPr>
          <p:cNvSpPr>
            <a:spLocks noGrp="1"/>
          </p:cNvSpPr>
          <p:nvPr>
            <p:ph type="title"/>
          </p:nvPr>
        </p:nvSpPr>
        <p:spPr/>
        <p:txBody>
          <a:bodyPr/>
          <a:lstStyle/>
          <a:p>
            <a:r>
              <a:rPr lang="en-US" dirty="0"/>
              <a:t>The REST Architecture</a:t>
            </a:r>
          </a:p>
        </p:txBody>
      </p:sp>
      <p:sp>
        <p:nvSpPr>
          <p:cNvPr id="3" name="Content Placeholder 2">
            <a:extLst>
              <a:ext uri="{FF2B5EF4-FFF2-40B4-BE49-F238E27FC236}">
                <a16:creationId xmlns:a16="http://schemas.microsoft.com/office/drawing/2014/main" id="{4EF302A0-7DB2-CC23-9A8F-427C2B240999}"/>
              </a:ext>
            </a:extLst>
          </p:cNvPr>
          <p:cNvSpPr>
            <a:spLocks noGrp="1"/>
          </p:cNvSpPr>
          <p:nvPr>
            <p:ph idx="1"/>
          </p:nvPr>
        </p:nvSpPr>
        <p:spPr/>
        <p:txBody>
          <a:bodyPr>
            <a:normAutofit/>
          </a:bodyPr>
          <a:lstStyle/>
          <a:p>
            <a:r>
              <a:rPr lang="en-US" dirty="0"/>
              <a:t>REST systems are </a:t>
            </a:r>
            <a:r>
              <a:rPr lang="en-US" i="1" dirty="0"/>
              <a:t>stateless, </a:t>
            </a:r>
            <a:r>
              <a:rPr lang="en-US" dirty="0">
                <a:solidFill>
                  <a:srgbClr val="10162F"/>
                </a:solidFill>
                <a:latin typeface="Apercu"/>
              </a:rPr>
              <a:t>meaning that the server does not need to know anything about what state the client is in and vice versa</a:t>
            </a:r>
          </a:p>
          <a:p>
            <a:r>
              <a:rPr lang="en-US" dirty="0">
                <a:solidFill>
                  <a:srgbClr val="10162F"/>
                </a:solidFill>
                <a:latin typeface="Apercu"/>
              </a:rPr>
              <a:t>Client and server implementations are independent; the only connect is via messages</a:t>
            </a:r>
          </a:p>
          <a:p>
            <a:r>
              <a:rPr lang="en-US" dirty="0"/>
              <a:t>In the REST architecture, clients send requests to retrieve or modify resources, and servers send responses to these requests</a:t>
            </a:r>
            <a:endParaRPr lang="en-US" i="1" dirty="0"/>
          </a:p>
          <a:p>
            <a:endParaRPr lang="en-US" i="1" dirty="0"/>
          </a:p>
        </p:txBody>
      </p:sp>
      <p:sp>
        <p:nvSpPr>
          <p:cNvPr id="4" name="Slide Number Placeholder 3">
            <a:extLst>
              <a:ext uri="{FF2B5EF4-FFF2-40B4-BE49-F238E27FC236}">
                <a16:creationId xmlns:a16="http://schemas.microsoft.com/office/drawing/2014/main" id="{A6FD9A8E-105A-9BDE-1407-C40914D96F7C}"/>
              </a:ext>
            </a:extLst>
          </p:cNvPr>
          <p:cNvSpPr>
            <a:spLocks noGrp="1"/>
          </p:cNvSpPr>
          <p:nvPr>
            <p:ph type="sldNum" sz="quarter" idx="12"/>
          </p:nvPr>
        </p:nvSpPr>
        <p:spPr/>
        <p:txBody>
          <a:bodyPr/>
          <a:lstStyle/>
          <a:p>
            <a:fld id="{6C575094-CFE5-6845-BA77-358456EEE977}" type="slidenum">
              <a:rPr lang="en-US" altLang="x-none" smtClean="0"/>
              <a:pPr/>
              <a:t>58</a:t>
            </a:fld>
            <a:endParaRPr lang="en-US" altLang="x-none"/>
          </a:p>
        </p:txBody>
      </p:sp>
    </p:spTree>
    <p:extLst>
      <p:ext uri="{BB962C8B-B14F-4D97-AF65-F5344CB8AC3E}">
        <p14:creationId xmlns:p14="http://schemas.microsoft.com/office/powerpoint/2010/main" val="17178463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337CD-37F4-4EF3-4174-338FB9EE6AFE}"/>
              </a:ext>
            </a:extLst>
          </p:cNvPr>
          <p:cNvSpPr>
            <a:spLocks noGrp="1"/>
          </p:cNvSpPr>
          <p:nvPr>
            <p:ph type="title"/>
          </p:nvPr>
        </p:nvSpPr>
        <p:spPr/>
        <p:txBody>
          <a:bodyPr/>
          <a:lstStyle/>
          <a:p>
            <a:r>
              <a:rPr lang="en-US" dirty="0"/>
              <a:t>REST Requests</a:t>
            </a:r>
          </a:p>
        </p:txBody>
      </p:sp>
      <p:sp>
        <p:nvSpPr>
          <p:cNvPr id="3" name="Content Placeholder 2">
            <a:extLst>
              <a:ext uri="{FF2B5EF4-FFF2-40B4-BE49-F238E27FC236}">
                <a16:creationId xmlns:a16="http://schemas.microsoft.com/office/drawing/2014/main" id="{EAB473A5-743D-CD2D-01DB-8D0DCD400B32}"/>
              </a:ext>
            </a:extLst>
          </p:cNvPr>
          <p:cNvSpPr>
            <a:spLocks noGrp="1"/>
          </p:cNvSpPr>
          <p:nvPr>
            <p:ph idx="1"/>
          </p:nvPr>
        </p:nvSpPr>
        <p:spPr/>
        <p:txBody>
          <a:bodyPr>
            <a:normAutofit/>
          </a:bodyPr>
          <a:lstStyle/>
          <a:p>
            <a:r>
              <a:rPr lang="en-US" dirty="0"/>
              <a:t>REST requires that a client make a request to the server in order to retrieve or modify data on the server. A request generally consists of:</a:t>
            </a:r>
          </a:p>
          <a:p>
            <a:pPr lvl="1"/>
            <a:r>
              <a:rPr lang="en-US" sz="2500" dirty="0"/>
              <a:t>an HTTP verb, which defines what kind of operation to perform (GET, POST, PUT, DELETE)</a:t>
            </a:r>
          </a:p>
          <a:p>
            <a:pPr lvl="1"/>
            <a:r>
              <a:rPr lang="en-US" sz="2500" dirty="0"/>
              <a:t>a header, which allows the client to pass along information about the request</a:t>
            </a:r>
          </a:p>
          <a:p>
            <a:pPr lvl="1"/>
            <a:r>
              <a:rPr lang="en-US" sz="2500" dirty="0"/>
              <a:t>a path to a resource</a:t>
            </a:r>
          </a:p>
          <a:p>
            <a:pPr lvl="1"/>
            <a:r>
              <a:rPr lang="en-US" sz="2500" dirty="0"/>
              <a:t>an optional message body or </a:t>
            </a:r>
            <a:r>
              <a:rPr lang="en-US" sz="2500" i="1" dirty="0"/>
              <a:t>payload</a:t>
            </a:r>
            <a:r>
              <a:rPr lang="en-US" sz="2500" dirty="0"/>
              <a:t> containing data</a:t>
            </a:r>
          </a:p>
          <a:p>
            <a:pPr marL="0" indent="0">
              <a:buNone/>
            </a:pPr>
            <a:endParaRPr lang="en-US" dirty="0"/>
          </a:p>
        </p:txBody>
      </p:sp>
      <p:sp>
        <p:nvSpPr>
          <p:cNvPr id="4" name="Slide Number Placeholder 3">
            <a:extLst>
              <a:ext uri="{FF2B5EF4-FFF2-40B4-BE49-F238E27FC236}">
                <a16:creationId xmlns:a16="http://schemas.microsoft.com/office/drawing/2014/main" id="{301E53C8-176C-68CB-AD50-28E0DFD22F09}"/>
              </a:ext>
            </a:extLst>
          </p:cNvPr>
          <p:cNvSpPr>
            <a:spLocks noGrp="1"/>
          </p:cNvSpPr>
          <p:nvPr>
            <p:ph type="sldNum" sz="quarter" idx="12"/>
          </p:nvPr>
        </p:nvSpPr>
        <p:spPr/>
        <p:txBody>
          <a:bodyPr/>
          <a:lstStyle/>
          <a:p>
            <a:fld id="{6C575094-CFE5-6845-BA77-358456EEE977}" type="slidenum">
              <a:rPr lang="en-US" altLang="x-none" smtClean="0"/>
              <a:pPr/>
              <a:t>59</a:t>
            </a:fld>
            <a:endParaRPr lang="en-US" altLang="x-none"/>
          </a:p>
        </p:txBody>
      </p:sp>
    </p:spTree>
    <p:extLst>
      <p:ext uri="{BB962C8B-B14F-4D97-AF65-F5344CB8AC3E}">
        <p14:creationId xmlns:p14="http://schemas.microsoft.com/office/powerpoint/2010/main" val="1440610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9E1B-E521-AB4E-81C6-E6F752D6D7B5}"/>
              </a:ext>
            </a:extLst>
          </p:cNvPr>
          <p:cNvSpPr>
            <a:spLocks noGrp="1"/>
          </p:cNvSpPr>
          <p:nvPr>
            <p:ph type="title"/>
          </p:nvPr>
        </p:nvSpPr>
        <p:spPr/>
        <p:txBody>
          <a:bodyPr/>
          <a:lstStyle/>
          <a:p>
            <a:r>
              <a:rPr lang="en-US" dirty="0"/>
              <a:t>TCP/IP</a:t>
            </a:r>
          </a:p>
        </p:txBody>
      </p:sp>
      <p:sp>
        <p:nvSpPr>
          <p:cNvPr id="3" name="Content Placeholder 2">
            <a:extLst>
              <a:ext uri="{FF2B5EF4-FFF2-40B4-BE49-F238E27FC236}">
                <a16:creationId xmlns:a16="http://schemas.microsoft.com/office/drawing/2014/main" id="{DBF2FE05-F9D9-474A-B892-5CD2FD35ED1A}"/>
              </a:ext>
            </a:extLst>
          </p:cNvPr>
          <p:cNvSpPr>
            <a:spLocks noGrp="1"/>
          </p:cNvSpPr>
          <p:nvPr>
            <p:ph idx="1"/>
          </p:nvPr>
        </p:nvSpPr>
        <p:spPr/>
        <p:txBody>
          <a:bodyPr/>
          <a:lstStyle/>
          <a:p>
            <a:r>
              <a:rPr lang="en-US" dirty="0"/>
              <a:t>Transmission Control Protocol / Internet Protocol</a:t>
            </a:r>
          </a:p>
          <a:p>
            <a:r>
              <a:rPr lang="en-US" dirty="0"/>
              <a:t>Based on research done by the Army Research Projects Agency (ARPA) in the 1960s and 1970s</a:t>
            </a:r>
          </a:p>
          <a:p>
            <a:r>
              <a:rPr lang="en-US" dirty="0"/>
              <a:t>Standardized by the US Department of Defense in 1982</a:t>
            </a:r>
          </a:p>
          <a:p>
            <a:r>
              <a:rPr lang="en-US" dirty="0"/>
              <a:t>Administered by the Internet Engineering Task Force (IETF) since 1989</a:t>
            </a:r>
          </a:p>
          <a:p>
            <a:r>
              <a:rPr lang="en-US" dirty="0"/>
              <a:t>Four Layers: </a:t>
            </a:r>
          </a:p>
        </p:txBody>
      </p:sp>
      <p:sp>
        <p:nvSpPr>
          <p:cNvPr id="4" name="Date Placeholder 3">
            <a:extLst>
              <a:ext uri="{FF2B5EF4-FFF2-40B4-BE49-F238E27FC236}">
                <a16:creationId xmlns:a16="http://schemas.microsoft.com/office/drawing/2014/main" id="{F1B390DF-0298-1840-92EB-B74F244FB7A7}"/>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95336EF1-8FD2-5841-AED8-D7439AAF21F4}"/>
              </a:ext>
            </a:extLst>
          </p:cNvPr>
          <p:cNvSpPr>
            <a:spLocks noGrp="1"/>
          </p:cNvSpPr>
          <p:nvPr>
            <p:ph type="sldNum" sz="quarter" idx="12"/>
          </p:nvPr>
        </p:nvSpPr>
        <p:spPr>
          <a:xfrm>
            <a:off x="8610600" y="6356350"/>
            <a:ext cx="2743200" cy="365125"/>
          </a:xfrm>
        </p:spPr>
        <p:txBody>
          <a:bodyPr/>
          <a:lstStyle/>
          <a:p>
            <a:fld id="{FCFF2910-D1F1-314D-A8F2-476646A55ABA}" type="slidenum">
              <a:rPr lang="en-US" smtClean="0"/>
              <a:pPr/>
              <a:t>6</a:t>
            </a:fld>
            <a:endParaRPr lang="en-US" dirty="0"/>
          </a:p>
        </p:txBody>
      </p:sp>
      <p:sp>
        <p:nvSpPr>
          <p:cNvPr id="6" name="Rectangle 5">
            <a:extLst>
              <a:ext uri="{FF2B5EF4-FFF2-40B4-BE49-F238E27FC236}">
                <a16:creationId xmlns:a16="http://schemas.microsoft.com/office/drawing/2014/main" id="{A68E108F-B5D8-8E4E-9445-156578436AEC}"/>
              </a:ext>
            </a:extLst>
          </p:cNvPr>
          <p:cNvSpPr/>
          <p:nvPr/>
        </p:nvSpPr>
        <p:spPr>
          <a:xfrm>
            <a:off x="3581400" y="3828268"/>
            <a:ext cx="4376928" cy="170266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0A153BF-0650-0D42-B5AB-C5B8895D5610}"/>
              </a:ext>
            </a:extLst>
          </p:cNvPr>
          <p:cNvSpPr txBox="1"/>
          <p:nvPr/>
        </p:nvSpPr>
        <p:spPr>
          <a:xfrm>
            <a:off x="4176639" y="3845858"/>
            <a:ext cx="3186450" cy="1685077"/>
          </a:xfrm>
          <a:prstGeom prst="rect">
            <a:avLst/>
          </a:prstGeom>
          <a:noFill/>
        </p:spPr>
        <p:txBody>
          <a:bodyPr wrap="none" rtlCol="0">
            <a:spAutoFit/>
          </a:bodyPr>
          <a:lstStyle/>
          <a:p>
            <a:pPr algn="ctr">
              <a:spcAft>
                <a:spcPts val="300"/>
              </a:spcAft>
            </a:pPr>
            <a:r>
              <a:rPr lang="en-US" sz="2400" dirty="0"/>
              <a:t>Application Layer</a:t>
            </a:r>
          </a:p>
          <a:p>
            <a:pPr algn="ctr">
              <a:spcAft>
                <a:spcPts val="300"/>
              </a:spcAft>
            </a:pPr>
            <a:r>
              <a:rPr lang="en-US" sz="2400" dirty="0"/>
              <a:t>Transport Layer</a:t>
            </a:r>
          </a:p>
          <a:p>
            <a:pPr algn="ctr">
              <a:spcAft>
                <a:spcPts val="300"/>
              </a:spcAft>
            </a:pPr>
            <a:r>
              <a:rPr lang="en-US" sz="2400" dirty="0"/>
              <a:t>Internet Layer</a:t>
            </a:r>
          </a:p>
          <a:p>
            <a:pPr algn="ctr">
              <a:spcAft>
                <a:spcPts val="300"/>
              </a:spcAft>
            </a:pPr>
            <a:r>
              <a:rPr lang="en-US" sz="2400" dirty="0"/>
              <a:t>Network Interface Layer</a:t>
            </a:r>
          </a:p>
        </p:txBody>
      </p:sp>
      <p:cxnSp>
        <p:nvCxnSpPr>
          <p:cNvPr id="8" name="Straight Connector 7">
            <a:extLst>
              <a:ext uri="{FF2B5EF4-FFF2-40B4-BE49-F238E27FC236}">
                <a16:creationId xmlns:a16="http://schemas.microsoft.com/office/drawing/2014/main" id="{421DBDA8-B3AC-304F-9902-3DCE67823E6F}"/>
              </a:ext>
            </a:extLst>
          </p:cNvPr>
          <p:cNvCxnSpPr/>
          <p:nvPr/>
        </p:nvCxnSpPr>
        <p:spPr>
          <a:xfrm>
            <a:off x="3581400" y="4296027"/>
            <a:ext cx="43769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F8E21E-C790-7843-B726-EDDF0C8D552B}"/>
              </a:ext>
            </a:extLst>
          </p:cNvPr>
          <p:cNvCxnSpPr/>
          <p:nvPr/>
        </p:nvCxnSpPr>
        <p:spPr>
          <a:xfrm>
            <a:off x="3581400" y="4692267"/>
            <a:ext cx="43769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17FD188-6732-8041-B03B-08B4F85A4B1B}"/>
              </a:ext>
            </a:extLst>
          </p:cNvPr>
          <p:cNvCxnSpPr/>
          <p:nvPr/>
        </p:nvCxnSpPr>
        <p:spPr>
          <a:xfrm>
            <a:off x="3581400" y="5088507"/>
            <a:ext cx="43769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2892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DF46C-7642-87D7-576D-D27F5A50A278}"/>
              </a:ext>
            </a:extLst>
          </p:cNvPr>
          <p:cNvSpPr>
            <a:spLocks noGrp="1"/>
          </p:cNvSpPr>
          <p:nvPr>
            <p:ph type="title"/>
          </p:nvPr>
        </p:nvSpPr>
        <p:spPr/>
        <p:txBody>
          <a:bodyPr/>
          <a:lstStyle/>
          <a:p>
            <a:r>
              <a:rPr lang="en-US" dirty="0"/>
              <a:t>REST Responses</a:t>
            </a:r>
          </a:p>
        </p:txBody>
      </p:sp>
      <p:sp>
        <p:nvSpPr>
          <p:cNvPr id="3" name="Content Placeholder 2">
            <a:extLst>
              <a:ext uri="{FF2B5EF4-FFF2-40B4-BE49-F238E27FC236}">
                <a16:creationId xmlns:a16="http://schemas.microsoft.com/office/drawing/2014/main" id="{DACEFF49-2FE2-D528-75F5-94B624B5F8A3}"/>
              </a:ext>
            </a:extLst>
          </p:cNvPr>
          <p:cNvSpPr>
            <a:spLocks noGrp="1"/>
          </p:cNvSpPr>
          <p:nvPr>
            <p:ph idx="1"/>
          </p:nvPr>
        </p:nvSpPr>
        <p:spPr>
          <a:xfrm>
            <a:off x="2152650" y="1600221"/>
            <a:ext cx="7886700" cy="871863"/>
          </a:xfrm>
        </p:spPr>
        <p:txBody>
          <a:bodyPr>
            <a:normAutofit/>
          </a:bodyPr>
          <a:lstStyle/>
          <a:p>
            <a:r>
              <a:rPr lang="en-US" dirty="0"/>
              <a:t>A REST Response consists of a status code and an option </a:t>
            </a:r>
            <a:r>
              <a:rPr lang="en-US" i="1" dirty="0"/>
              <a:t>payload</a:t>
            </a:r>
          </a:p>
        </p:txBody>
      </p:sp>
      <p:sp>
        <p:nvSpPr>
          <p:cNvPr id="4" name="Slide Number Placeholder 3">
            <a:extLst>
              <a:ext uri="{FF2B5EF4-FFF2-40B4-BE49-F238E27FC236}">
                <a16:creationId xmlns:a16="http://schemas.microsoft.com/office/drawing/2014/main" id="{E244BB47-7B2A-9BD2-FB90-CB1471346657}"/>
              </a:ext>
            </a:extLst>
          </p:cNvPr>
          <p:cNvSpPr>
            <a:spLocks noGrp="1"/>
          </p:cNvSpPr>
          <p:nvPr>
            <p:ph type="sldNum" sz="quarter" idx="12"/>
          </p:nvPr>
        </p:nvSpPr>
        <p:spPr/>
        <p:txBody>
          <a:bodyPr/>
          <a:lstStyle/>
          <a:p>
            <a:fld id="{6C575094-CFE5-6845-BA77-358456EEE977}" type="slidenum">
              <a:rPr lang="en-US" altLang="x-none" smtClean="0"/>
              <a:pPr/>
              <a:t>60</a:t>
            </a:fld>
            <a:endParaRPr lang="en-US" altLang="x-none"/>
          </a:p>
        </p:txBody>
      </p:sp>
      <p:graphicFrame>
        <p:nvGraphicFramePr>
          <p:cNvPr id="5" name="Table 5">
            <a:extLst>
              <a:ext uri="{FF2B5EF4-FFF2-40B4-BE49-F238E27FC236}">
                <a16:creationId xmlns:a16="http://schemas.microsoft.com/office/drawing/2014/main" id="{1E96C90C-261C-24AA-4AE6-5A0402D6FF8E}"/>
              </a:ext>
            </a:extLst>
          </p:cNvPr>
          <p:cNvGraphicFramePr>
            <a:graphicFrameLocks noGrp="1"/>
          </p:cNvGraphicFramePr>
          <p:nvPr/>
        </p:nvGraphicFramePr>
        <p:xfrm>
          <a:off x="2357168" y="2565104"/>
          <a:ext cx="7692349" cy="5400040"/>
        </p:xfrm>
        <a:graphic>
          <a:graphicData uri="http://schemas.openxmlformats.org/drawingml/2006/table">
            <a:tbl>
              <a:tblPr firstRow="1" bandRow="1">
                <a:tableStyleId>{5C22544A-7EE6-4342-B048-85BDC9FD1C3A}</a:tableStyleId>
              </a:tblPr>
              <a:tblGrid>
                <a:gridCol w="2716309">
                  <a:extLst>
                    <a:ext uri="{9D8B030D-6E8A-4147-A177-3AD203B41FA5}">
                      <a16:colId xmlns:a16="http://schemas.microsoft.com/office/drawing/2014/main" val="3137393379"/>
                    </a:ext>
                  </a:extLst>
                </a:gridCol>
                <a:gridCol w="4976040">
                  <a:extLst>
                    <a:ext uri="{9D8B030D-6E8A-4147-A177-3AD203B41FA5}">
                      <a16:colId xmlns:a16="http://schemas.microsoft.com/office/drawing/2014/main" val="1154289719"/>
                    </a:ext>
                  </a:extLst>
                </a:gridCol>
              </a:tblGrid>
              <a:tr h="370840">
                <a:tc>
                  <a:txBody>
                    <a:bodyPr/>
                    <a:lstStyle/>
                    <a:p>
                      <a:pPr algn="l" fontAlgn="ctr"/>
                      <a:r>
                        <a:rPr lang="en-US" dirty="0">
                          <a:solidFill>
                            <a:schemeClr val="bg1"/>
                          </a:solidFill>
                          <a:effectLst/>
                        </a:rPr>
                        <a:t>Status code</a:t>
                      </a:r>
                    </a:p>
                  </a:txBody>
                  <a:tcPr anchor="ctr"/>
                </a:tc>
                <a:tc>
                  <a:txBody>
                    <a:bodyPr/>
                    <a:lstStyle/>
                    <a:p>
                      <a:pPr algn="l" fontAlgn="ctr"/>
                      <a:r>
                        <a:rPr lang="en-US" dirty="0">
                          <a:solidFill>
                            <a:schemeClr val="bg1"/>
                          </a:solidFill>
                          <a:effectLst/>
                        </a:rPr>
                        <a:t>Meaning</a:t>
                      </a:r>
                    </a:p>
                  </a:txBody>
                  <a:tcPr anchor="ctr"/>
                </a:tc>
                <a:extLst>
                  <a:ext uri="{0D108BD9-81ED-4DB2-BD59-A6C34878D82A}">
                    <a16:rowId xmlns:a16="http://schemas.microsoft.com/office/drawing/2014/main" val="3528364083"/>
                  </a:ext>
                </a:extLst>
              </a:tr>
              <a:tr h="370840">
                <a:tc>
                  <a:txBody>
                    <a:bodyPr/>
                    <a:lstStyle/>
                    <a:p>
                      <a:pPr algn="l" fontAlgn="ctr"/>
                      <a:r>
                        <a:rPr lang="en-US">
                          <a:solidFill>
                            <a:srgbClr val="000000"/>
                          </a:solidFill>
                          <a:effectLst/>
                        </a:rPr>
                        <a:t>200 (OK)</a:t>
                      </a:r>
                    </a:p>
                  </a:txBody>
                  <a:tcPr anchor="ctr"/>
                </a:tc>
                <a:tc>
                  <a:txBody>
                    <a:bodyPr/>
                    <a:lstStyle/>
                    <a:p>
                      <a:pPr algn="l" fontAlgn="ctr"/>
                      <a:r>
                        <a:rPr lang="en-US">
                          <a:solidFill>
                            <a:srgbClr val="000000"/>
                          </a:solidFill>
                          <a:effectLst/>
                        </a:rPr>
                        <a:t>This is the standard response for successful HTTP requests.</a:t>
                      </a:r>
                    </a:p>
                  </a:txBody>
                  <a:tcPr anchor="ctr"/>
                </a:tc>
                <a:extLst>
                  <a:ext uri="{0D108BD9-81ED-4DB2-BD59-A6C34878D82A}">
                    <a16:rowId xmlns:a16="http://schemas.microsoft.com/office/drawing/2014/main" val="3105312720"/>
                  </a:ext>
                </a:extLst>
              </a:tr>
              <a:tr h="370840">
                <a:tc>
                  <a:txBody>
                    <a:bodyPr/>
                    <a:lstStyle/>
                    <a:p>
                      <a:pPr algn="l" fontAlgn="ctr"/>
                      <a:r>
                        <a:rPr lang="en-US">
                          <a:solidFill>
                            <a:srgbClr val="000000"/>
                          </a:solidFill>
                          <a:effectLst/>
                        </a:rPr>
                        <a:t>201 (CREATED)</a:t>
                      </a:r>
                    </a:p>
                  </a:txBody>
                  <a:tcPr anchor="ctr"/>
                </a:tc>
                <a:tc>
                  <a:txBody>
                    <a:bodyPr/>
                    <a:lstStyle/>
                    <a:p>
                      <a:pPr algn="l" fontAlgn="ctr"/>
                      <a:r>
                        <a:rPr lang="en-US">
                          <a:solidFill>
                            <a:srgbClr val="000000"/>
                          </a:solidFill>
                          <a:effectLst/>
                        </a:rPr>
                        <a:t>This is the standard response for an HTTP request that resulted in an item being successfully created.</a:t>
                      </a:r>
                    </a:p>
                  </a:txBody>
                  <a:tcPr anchor="ctr"/>
                </a:tc>
                <a:extLst>
                  <a:ext uri="{0D108BD9-81ED-4DB2-BD59-A6C34878D82A}">
                    <a16:rowId xmlns:a16="http://schemas.microsoft.com/office/drawing/2014/main" val="3218556465"/>
                  </a:ext>
                </a:extLst>
              </a:tr>
              <a:tr h="370840">
                <a:tc>
                  <a:txBody>
                    <a:bodyPr/>
                    <a:lstStyle/>
                    <a:p>
                      <a:pPr algn="l" fontAlgn="ctr"/>
                      <a:r>
                        <a:rPr lang="en-US">
                          <a:solidFill>
                            <a:srgbClr val="000000"/>
                          </a:solidFill>
                          <a:effectLst/>
                        </a:rPr>
                        <a:t>204 (NO CONTENT)</a:t>
                      </a:r>
                    </a:p>
                  </a:txBody>
                  <a:tcPr anchor="ctr"/>
                </a:tc>
                <a:tc>
                  <a:txBody>
                    <a:bodyPr/>
                    <a:lstStyle/>
                    <a:p>
                      <a:pPr algn="l" fontAlgn="ctr"/>
                      <a:r>
                        <a:rPr lang="en-US">
                          <a:solidFill>
                            <a:srgbClr val="000000"/>
                          </a:solidFill>
                          <a:effectLst/>
                        </a:rPr>
                        <a:t>This is the standard response for successful HTTP requests, where nothing is being returned in the response body.</a:t>
                      </a:r>
                    </a:p>
                  </a:txBody>
                  <a:tcPr anchor="ctr"/>
                </a:tc>
                <a:extLst>
                  <a:ext uri="{0D108BD9-81ED-4DB2-BD59-A6C34878D82A}">
                    <a16:rowId xmlns:a16="http://schemas.microsoft.com/office/drawing/2014/main" val="2009722410"/>
                  </a:ext>
                </a:extLst>
              </a:tr>
              <a:tr h="370840">
                <a:tc>
                  <a:txBody>
                    <a:bodyPr/>
                    <a:lstStyle/>
                    <a:p>
                      <a:pPr algn="l" fontAlgn="ctr"/>
                      <a:r>
                        <a:rPr lang="en-US">
                          <a:solidFill>
                            <a:srgbClr val="000000"/>
                          </a:solidFill>
                          <a:effectLst/>
                        </a:rPr>
                        <a:t>400 (BAD REQUEST)</a:t>
                      </a:r>
                    </a:p>
                  </a:txBody>
                  <a:tcPr anchor="ctr"/>
                </a:tc>
                <a:tc>
                  <a:txBody>
                    <a:bodyPr/>
                    <a:lstStyle/>
                    <a:p>
                      <a:pPr algn="l" fontAlgn="ctr"/>
                      <a:r>
                        <a:rPr lang="en-US">
                          <a:solidFill>
                            <a:srgbClr val="000000"/>
                          </a:solidFill>
                          <a:effectLst/>
                        </a:rPr>
                        <a:t>The request cannot be processed because of bad request syntax, excessive size, or another client error.</a:t>
                      </a:r>
                    </a:p>
                  </a:txBody>
                  <a:tcPr anchor="ctr"/>
                </a:tc>
                <a:extLst>
                  <a:ext uri="{0D108BD9-81ED-4DB2-BD59-A6C34878D82A}">
                    <a16:rowId xmlns:a16="http://schemas.microsoft.com/office/drawing/2014/main" val="2775993883"/>
                  </a:ext>
                </a:extLst>
              </a:tr>
              <a:tr h="370840">
                <a:tc>
                  <a:txBody>
                    <a:bodyPr/>
                    <a:lstStyle/>
                    <a:p>
                      <a:pPr algn="l" fontAlgn="ctr"/>
                      <a:r>
                        <a:rPr lang="en-US">
                          <a:solidFill>
                            <a:srgbClr val="000000"/>
                          </a:solidFill>
                          <a:effectLst/>
                        </a:rPr>
                        <a:t>403 (FORBIDDEN)</a:t>
                      </a:r>
                    </a:p>
                  </a:txBody>
                  <a:tcPr anchor="ctr"/>
                </a:tc>
                <a:tc>
                  <a:txBody>
                    <a:bodyPr/>
                    <a:lstStyle/>
                    <a:p>
                      <a:pPr algn="l" fontAlgn="ctr"/>
                      <a:r>
                        <a:rPr lang="en-US">
                          <a:solidFill>
                            <a:srgbClr val="000000"/>
                          </a:solidFill>
                          <a:effectLst/>
                        </a:rPr>
                        <a:t>The client does not have permission to access this resource.</a:t>
                      </a:r>
                    </a:p>
                  </a:txBody>
                  <a:tcPr anchor="ctr"/>
                </a:tc>
                <a:extLst>
                  <a:ext uri="{0D108BD9-81ED-4DB2-BD59-A6C34878D82A}">
                    <a16:rowId xmlns:a16="http://schemas.microsoft.com/office/drawing/2014/main" val="3866869966"/>
                  </a:ext>
                </a:extLst>
              </a:tr>
              <a:tr h="370840">
                <a:tc>
                  <a:txBody>
                    <a:bodyPr/>
                    <a:lstStyle/>
                    <a:p>
                      <a:pPr algn="l" fontAlgn="ctr"/>
                      <a:r>
                        <a:rPr lang="en-US">
                          <a:solidFill>
                            <a:srgbClr val="000000"/>
                          </a:solidFill>
                          <a:effectLst/>
                        </a:rPr>
                        <a:t>404 (NOT FOUND)</a:t>
                      </a:r>
                    </a:p>
                  </a:txBody>
                  <a:tcPr anchor="ctr"/>
                </a:tc>
                <a:tc>
                  <a:txBody>
                    <a:bodyPr/>
                    <a:lstStyle/>
                    <a:p>
                      <a:pPr algn="l" fontAlgn="ctr"/>
                      <a:r>
                        <a:rPr lang="en-US">
                          <a:solidFill>
                            <a:srgbClr val="000000"/>
                          </a:solidFill>
                          <a:effectLst/>
                        </a:rPr>
                        <a:t>The resource could not be found at this time. It is possible it was deleted, or does not exist yet.</a:t>
                      </a:r>
                    </a:p>
                  </a:txBody>
                  <a:tcPr anchor="ctr"/>
                </a:tc>
                <a:extLst>
                  <a:ext uri="{0D108BD9-81ED-4DB2-BD59-A6C34878D82A}">
                    <a16:rowId xmlns:a16="http://schemas.microsoft.com/office/drawing/2014/main" val="4054554314"/>
                  </a:ext>
                </a:extLst>
              </a:tr>
              <a:tr h="370840">
                <a:tc>
                  <a:txBody>
                    <a:bodyPr/>
                    <a:lstStyle/>
                    <a:p>
                      <a:pPr algn="l" fontAlgn="ctr"/>
                      <a:r>
                        <a:rPr lang="en-US">
                          <a:solidFill>
                            <a:srgbClr val="000000"/>
                          </a:solidFill>
                          <a:effectLst/>
                        </a:rPr>
                        <a:t>500 (INTERNAL SERVER ERROR)</a:t>
                      </a:r>
                    </a:p>
                  </a:txBody>
                  <a:tcPr anchor="ctr"/>
                </a:tc>
                <a:tc>
                  <a:txBody>
                    <a:bodyPr/>
                    <a:lstStyle/>
                    <a:p>
                      <a:pPr algn="l" fontAlgn="ctr"/>
                      <a:r>
                        <a:rPr lang="en-US" dirty="0">
                          <a:solidFill>
                            <a:srgbClr val="000000"/>
                          </a:solidFill>
                          <a:effectLst/>
                        </a:rPr>
                        <a:t>The generic answer for an unexpected failure if there is no more specific information available.</a:t>
                      </a:r>
                    </a:p>
                  </a:txBody>
                  <a:tcPr anchor="ctr"/>
                </a:tc>
                <a:extLst>
                  <a:ext uri="{0D108BD9-81ED-4DB2-BD59-A6C34878D82A}">
                    <a16:rowId xmlns:a16="http://schemas.microsoft.com/office/drawing/2014/main" val="76973444"/>
                  </a:ext>
                </a:extLst>
              </a:tr>
            </a:tbl>
          </a:graphicData>
        </a:graphic>
      </p:graphicFrame>
    </p:spTree>
    <p:extLst>
      <p:ext uri="{BB962C8B-B14F-4D97-AF65-F5344CB8AC3E}">
        <p14:creationId xmlns:p14="http://schemas.microsoft.com/office/powerpoint/2010/main" val="28759239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Browser-Based Web Service Clients</a:t>
            </a:r>
          </a:p>
        </p:txBody>
      </p:sp>
      <p:sp>
        <p:nvSpPr>
          <p:cNvPr id="3" name="Content Placeholder 2"/>
          <p:cNvSpPr>
            <a:spLocks noGrp="1"/>
          </p:cNvSpPr>
          <p:nvPr>
            <p:ph idx="1"/>
          </p:nvPr>
        </p:nvSpPr>
        <p:spPr/>
        <p:txBody>
          <a:bodyPr/>
          <a:lstStyle/>
          <a:p>
            <a:r>
              <a:rPr lang="en-US" dirty="0"/>
              <a:t>You can invoke many web services today from a web browser using AJAX</a:t>
            </a:r>
          </a:p>
          <a:p>
            <a:pPr lvl="4"/>
            <a:endParaRPr lang="en-US" sz="2800" dirty="0"/>
          </a:p>
          <a:p>
            <a:r>
              <a:rPr lang="en-US" dirty="0"/>
              <a:t>You download JavaScript code from the web service provider that makes the AJAX calls.</a:t>
            </a:r>
          </a:p>
          <a:p>
            <a:pPr lvl="1"/>
            <a:r>
              <a:rPr lang="en-US" dirty="0"/>
              <a:t>Therefore, you don’t worry about what protocol the web service provider uses</a:t>
            </a:r>
          </a:p>
          <a:p>
            <a:pPr lvl="5"/>
            <a:endParaRPr lang="en-US" sz="2800" dirty="0"/>
          </a:p>
          <a:p>
            <a:r>
              <a:rPr lang="en-US" dirty="0"/>
              <a:t>Popular web service providers include Google, Facebook, Amazon, etc.</a:t>
            </a:r>
          </a:p>
          <a:p>
            <a:pPr lvl="1"/>
            <a:endParaRPr lang="en-US" dirty="0"/>
          </a:p>
        </p:txBody>
      </p:sp>
      <p:sp>
        <p:nvSpPr>
          <p:cNvPr id="4" name="Slide Number Placeholder 3"/>
          <p:cNvSpPr>
            <a:spLocks noGrp="1"/>
          </p:cNvSpPr>
          <p:nvPr>
            <p:ph type="sldNum" sz="quarter" idx="12"/>
          </p:nvPr>
        </p:nvSpPr>
        <p:spPr/>
        <p:txBody>
          <a:bodyPr/>
          <a:lstStyle/>
          <a:p>
            <a:fld id="{5E4F0376-0E54-9843-B673-E00D6670E830}" type="slidenum">
              <a:rPr lang="en-US" smtClean="0"/>
              <a:pPr/>
              <a:t>61</a:t>
            </a:fld>
            <a:endParaRPr lang="en-US"/>
          </a:p>
        </p:txBody>
      </p:sp>
    </p:spTree>
    <p:extLst>
      <p:ext uri="{BB962C8B-B14F-4D97-AF65-F5344CB8AC3E}">
        <p14:creationId xmlns:p14="http://schemas.microsoft.com/office/powerpoint/2010/main" val="348060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5D434-01DE-1273-5771-F3AD016986D9}"/>
              </a:ext>
            </a:extLst>
          </p:cNvPr>
          <p:cNvSpPr>
            <a:spLocks noGrp="1"/>
          </p:cNvSpPr>
          <p:nvPr>
            <p:ph type="title"/>
          </p:nvPr>
        </p:nvSpPr>
        <p:spPr/>
        <p:txBody>
          <a:bodyPr/>
          <a:lstStyle/>
          <a:p>
            <a:r>
              <a:rPr lang="en-US" dirty="0"/>
              <a:t>Web APIs</a:t>
            </a:r>
          </a:p>
        </p:txBody>
      </p:sp>
      <p:sp>
        <p:nvSpPr>
          <p:cNvPr id="3" name="Content Placeholder 2">
            <a:extLst>
              <a:ext uri="{FF2B5EF4-FFF2-40B4-BE49-F238E27FC236}">
                <a16:creationId xmlns:a16="http://schemas.microsoft.com/office/drawing/2014/main" id="{5C72BA5C-E2F0-6CAE-01AF-44A235B01826}"/>
              </a:ext>
            </a:extLst>
          </p:cNvPr>
          <p:cNvSpPr>
            <a:spLocks noGrp="1"/>
          </p:cNvSpPr>
          <p:nvPr>
            <p:ph idx="1"/>
          </p:nvPr>
        </p:nvSpPr>
        <p:spPr/>
        <p:txBody>
          <a:bodyPr>
            <a:normAutofit/>
          </a:bodyPr>
          <a:lstStyle/>
          <a:p>
            <a:r>
              <a:rPr lang="en-US" dirty="0"/>
              <a:t>APIs (Application Program Interfaces) include </a:t>
            </a:r>
            <a:r>
              <a:rPr lang="en-US" dirty="0" err="1"/>
              <a:t>Javascript</a:t>
            </a:r>
            <a:r>
              <a:rPr lang="en-US" dirty="0"/>
              <a:t> function calls as well as web service interfaces</a:t>
            </a:r>
          </a:p>
          <a:p>
            <a:r>
              <a:rPr lang="en-US" dirty="0"/>
              <a:t>Function calls may hide the details of web services</a:t>
            </a:r>
          </a:p>
          <a:p>
            <a:r>
              <a:rPr lang="en-US" dirty="0"/>
              <a:t>A web service is an API, but not all API are web services</a:t>
            </a:r>
          </a:p>
          <a:p>
            <a:r>
              <a:rPr lang="en-US" dirty="0"/>
              <a:t>Additional differences</a:t>
            </a:r>
          </a:p>
          <a:p>
            <a:pPr lvl="1"/>
            <a:r>
              <a:rPr lang="en-US" sz="2500" dirty="0"/>
              <a:t>Web Services are network based (by definition)</a:t>
            </a:r>
          </a:p>
          <a:p>
            <a:pPr lvl="1"/>
            <a:r>
              <a:rPr lang="en-US" sz="2500" dirty="0"/>
              <a:t>APIs are protocol agnostic</a:t>
            </a:r>
          </a:p>
        </p:txBody>
      </p:sp>
      <p:sp>
        <p:nvSpPr>
          <p:cNvPr id="4" name="Slide Number Placeholder 3">
            <a:extLst>
              <a:ext uri="{FF2B5EF4-FFF2-40B4-BE49-F238E27FC236}">
                <a16:creationId xmlns:a16="http://schemas.microsoft.com/office/drawing/2014/main" id="{F251387B-A95C-E6C0-A74B-1CDA787FF037}"/>
              </a:ext>
            </a:extLst>
          </p:cNvPr>
          <p:cNvSpPr>
            <a:spLocks noGrp="1"/>
          </p:cNvSpPr>
          <p:nvPr>
            <p:ph type="sldNum" sz="quarter" idx="12"/>
          </p:nvPr>
        </p:nvSpPr>
        <p:spPr/>
        <p:txBody>
          <a:bodyPr/>
          <a:lstStyle/>
          <a:p>
            <a:fld id="{6C575094-CFE5-6845-BA77-358456EEE977}" type="slidenum">
              <a:rPr lang="en-US" altLang="x-none" smtClean="0"/>
              <a:pPr/>
              <a:t>62</a:t>
            </a:fld>
            <a:endParaRPr lang="en-US" altLang="x-none"/>
          </a:p>
        </p:txBody>
      </p:sp>
    </p:spTree>
    <p:extLst>
      <p:ext uri="{BB962C8B-B14F-4D97-AF65-F5344CB8AC3E}">
        <p14:creationId xmlns:p14="http://schemas.microsoft.com/office/powerpoint/2010/main" val="4139555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A48BA-72ED-F240-876B-43DA711E8419}"/>
              </a:ext>
            </a:extLst>
          </p:cNvPr>
          <p:cNvSpPr>
            <a:spLocks noGrp="1"/>
          </p:cNvSpPr>
          <p:nvPr>
            <p:ph type="title"/>
          </p:nvPr>
        </p:nvSpPr>
        <p:spPr/>
        <p:txBody>
          <a:bodyPr/>
          <a:lstStyle/>
          <a:p>
            <a:r>
              <a:rPr lang="en-US" dirty="0"/>
              <a:t>Windowing Systems</a:t>
            </a:r>
          </a:p>
        </p:txBody>
      </p:sp>
      <p:sp>
        <p:nvSpPr>
          <p:cNvPr id="3" name="Content Placeholder 2">
            <a:extLst>
              <a:ext uri="{FF2B5EF4-FFF2-40B4-BE49-F238E27FC236}">
                <a16:creationId xmlns:a16="http://schemas.microsoft.com/office/drawing/2014/main" id="{F6F3AE1E-C5AB-1445-BBF9-B51ACD4C3BDC}"/>
              </a:ext>
            </a:extLst>
          </p:cNvPr>
          <p:cNvSpPr>
            <a:spLocks noGrp="1"/>
          </p:cNvSpPr>
          <p:nvPr>
            <p:ph idx="1"/>
          </p:nvPr>
        </p:nvSpPr>
        <p:spPr/>
        <p:txBody>
          <a:bodyPr/>
          <a:lstStyle/>
          <a:p>
            <a:r>
              <a:rPr lang="en-US" dirty="0"/>
              <a:t>The window system (Graphic User Interface) on a desktop computer displays content from many programs</a:t>
            </a:r>
          </a:p>
          <a:p>
            <a:r>
              <a:rPr lang="en-US" dirty="0"/>
              <a:t>The window system is a </a:t>
            </a:r>
            <a:r>
              <a:rPr lang="en-US" i="1" dirty="0"/>
              <a:t>server </a:t>
            </a:r>
            <a:r>
              <a:rPr lang="en-US" dirty="0"/>
              <a:t>– sometimes called a </a:t>
            </a:r>
            <a:r>
              <a:rPr lang="en-US" i="1" dirty="0"/>
              <a:t>display server</a:t>
            </a:r>
            <a:endParaRPr lang="en-US" dirty="0"/>
          </a:p>
          <a:p>
            <a:r>
              <a:rPr lang="en-US" dirty="0"/>
              <a:t>Application programs that want to display content or interact with the user are </a:t>
            </a:r>
            <a:r>
              <a:rPr lang="en-US" i="1" dirty="0"/>
              <a:t>clients</a:t>
            </a:r>
            <a:r>
              <a:rPr lang="en-US" dirty="0"/>
              <a:t>.</a:t>
            </a:r>
          </a:p>
          <a:p>
            <a:r>
              <a:rPr lang="en-US" dirty="0"/>
              <a:t>GUI management and display features are typically implemented as function calls, which use inter-process communication to make requests from the windows server </a:t>
            </a:r>
          </a:p>
          <a:p>
            <a:r>
              <a:rPr lang="en-US" i="1" dirty="0"/>
              <a:t>Programs on another computer </a:t>
            </a:r>
            <a:r>
              <a:rPr lang="en-US" dirty="0"/>
              <a:t>can access the GUI and devices</a:t>
            </a:r>
          </a:p>
        </p:txBody>
      </p:sp>
      <p:sp>
        <p:nvSpPr>
          <p:cNvPr id="4" name="Date Placeholder 3">
            <a:extLst>
              <a:ext uri="{FF2B5EF4-FFF2-40B4-BE49-F238E27FC236}">
                <a16:creationId xmlns:a16="http://schemas.microsoft.com/office/drawing/2014/main" id="{6CB83A1C-A637-C840-9A27-CC82B2C826F0}"/>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1598E60F-DF46-0149-88AC-687D4FDE3326}"/>
              </a:ext>
            </a:extLst>
          </p:cNvPr>
          <p:cNvSpPr>
            <a:spLocks noGrp="1"/>
          </p:cNvSpPr>
          <p:nvPr>
            <p:ph type="sldNum" sz="quarter" idx="12"/>
          </p:nvPr>
        </p:nvSpPr>
        <p:spPr/>
        <p:txBody>
          <a:bodyPr/>
          <a:lstStyle/>
          <a:p>
            <a:fld id="{FCFF2910-D1F1-314D-A8F2-476646A55ABA}" type="slidenum">
              <a:rPr lang="en-US" smtClean="0"/>
              <a:pPr/>
              <a:t>63</a:t>
            </a:fld>
            <a:endParaRPr lang="en-US" dirty="0"/>
          </a:p>
        </p:txBody>
      </p:sp>
    </p:spTree>
    <p:extLst>
      <p:ext uri="{BB962C8B-B14F-4D97-AF65-F5344CB8AC3E}">
        <p14:creationId xmlns:p14="http://schemas.microsoft.com/office/powerpoint/2010/main" val="36415913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E341F-0D56-AB41-9CB6-F371D5980664}"/>
              </a:ext>
            </a:extLst>
          </p:cNvPr>
          <p:cNvSpPr>
            <a:spLocks noGrp="1"/>
          </p:cNvSpPr>
          <p:nvPr>
            <p:ph type="title"/>
          </p:nvPr>
        </p:nvSpPr>
        <p:spPr/>
        <p:txBody>
          <a:bodyPr>
            <a:normAutofit/>
          </a:bodyPr>
          <a:lstStyle/>
          <a:p>
            <a:r>
              <a:rPr lang="en-US" dirty="0"/>
              <a:t>Windowing Systems</a:t>
            </a:r>
          </a:p>
        </p:txBody>
      </p:sp>
      <p:pic>
        <p:nvPicPr>
          <p:cNvPr id="7" name="Content Placeholder 6">
            <a:extLst>
              <a:ext uri="{FF2B5EF4-FFF2-40B4-BE49-F238E27FC236}">
                <a16:creationId xmlns:a16="http://schemas.microsoft.com/office/drawing/2014/main" id="{AF3316AC-7A70-6D46-BF97-23A02C27CFD6}"/>
              </a:ext>
            </a:extLst>
          </p:cNvPr>
          <p:cNvPicPr>
            <a:picLocks noGrp="1" noChangeAspect="1"/>
          </p:cNvPicPr>
          <p:nvPr>
            <p:ph idx="1"/>
          </p:nvPr>
        </p:nvPicPr>
        <p:blipFill>
          <a:blip r:embed="rId2"/>
          <a:stretch>
            <a:fillRect/>
          </a:stretch>
        </p:blipFill>
        <p:spPr>
          <a:xfrm>
            <a:off x="1024438" y="1238997"/>
            <a:ext cx="6059267" cy="4704843"/>
          </a:xfrm>
        </p:spPr>
      </p:pic>
      <p:sp>
        <p:nvSpPr>
          <p:cNvPr id="4" name="Date Placeholder 3">
            <a:extLst>
              <a:ext uri="{FF2B5EF4-FFF2-40B4-BE49-F238E27FC236}">
                <a16:creationId xmlns:a16="http://schemas.microsoft.com/office/drawing/2014/main" id="{ACB29E9F-6F76-C042-B126-B7F79791640C}"/>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0B7DEC89-BC40-AD47-8C67-3B25A547EA4D}"/>
              </a:ext>
            </a:extLst>
          </p:cNvPr>
          <p:cNvSpPr>
            <a:spLocks noGrp="1"/>
          </p:cNvSpPr>
          <p:nvPr>
            <p:ph type="sldNum" sz="quarter" idx="12"/>
          </p:nvPr>
        </p:nvSpPr>
        <p:spPr/>
        <p:txBody>
          <a:bodyPr/>
          <a:lstStyle/>
          <a:p>
            <a:fld id="{FCFF2910-D1F1-314D-A8F2-476646A55ABA}" type="slidenum">
              <a:rPr lang="en-US" smtClean="0"/>
              <a:pPr/>
              <a:t>64</a:t>
            </a:fld>
            <a:endParaRPr lang="en-US" dirty="0"/>
          </a:p>
        </p:txBody>
      </p:sp>
    </p:spTree>
    <p:extLst>
      <p:ext uri="{BB962C8B-B14F-4D97-AF65-F5344CB8AC3E}">
        <p14:creationId xmlns:p14="http://schemas.microsoft.com/office/powerpoint/2010/main" val="3923547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CF380-D437-FB40-8B19-31EA5853FF56}"/>
              </a:ext>
            </a:extLst>
          </p:cNvPr>
          <p:cNvSpPr>
            <a:spLocks noGrp="1"/>
          </p:cNvSpPr>
          <p:nvPr>
            <p:ph type="title"/>
          </p:nvPr>
        </p:nvSpPr>
        <p:spPr/>
        <p:txBody>
          <a:bodyPr/>
          <a:lstStyle/>
          <a:p>
            <a:r>
              <a:rPr lang="en-US" dirty="0"/>
              <a:t>Windowing Systems</a:t>
            </a:r>
          </a:p>
        </p:txBody>
      </p:sp>
      <p:sp>
        <p:nvSpPr>
          <p:cNvPr id="3" name="Content Placeholder 2">
            <a:extLst>
              <a:ext uri="{FF2B5EF4-FFF2-40B4-BE49-F238E27FC236}">
                <a16:creationId xmlns:a16="http://schemas.microsoft.com/office/drawing/2014/main" id="{3C57FE12-784A-0845-9001-B18744B082EC}"/>
              </a:ext>
            </a:extLst>
          </p:cNvPr>
          <p:cNvSpPr>
            <a:spLocks noGrp="1"/>
          </p:cNvSpPr>
          <p:nvPr>
            <p:ph idx="1"/>
          </p:nvPr>
        </p:nvSpPr>
        <p:spPr/>
        <p:txBody>
          <a:bodyPr/>
          <a:lstStyle/>
          <a:p>
            <a:r>
              <a:rPr lang="en-US" dirty="0"/>
              <a:t>Microsoft Windows was originally a distinct component built on top of Microsoft DOS (Disk Operating System)</a:t>
            </a:r>
          </a:p>
          <a:p>
            <a:r>
              <a:rPr lang="en-US" dirty="0"/>
              <a:t>In POSIX systems, Graphic User Interfaces are based on the X-Windows server, developed at MIT in 1984</a:t>
            </a:r>
          </a:p>
          <a:p>
            <a:pPr lvl="1"/>
            <a:r>
              <a:rPr lang="en-US" dirty="0"/>
              <a:t>“The X Window System (X11) is an open source, cross platform, client-server computer software system that provides a GUI in a distributed network environment.”</a:t>
            </a:r>
          </a:p>
          <a:p>
            <a:r>
              <a:rPr lang="en-US" dirty="0"/>
              <a:t>The Macintosh windowing system was based on Darwin, a derivative of X-Windows.</a:t>
            </a:r>
          </a:p>
        </p:txBody>
      </p:sp>
      <p:sp>
        <p:nvSpPr>
          <p:cNvPr id="4" name="Date Placeholder 3">
            <a:extLst>
              <a:ext uri="{FF2B5EF4-FFF2-40B4-BE49-F238E27FC236}">
                <a16:creationId xmlns:a16="http://schemas.microsoft.com/office/drawing/2014/main" id="{45831F1A-420D-6245-9D11-5C057B5B7A89}"/>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D1BA9236-AA45-2E42-85DD-7594D00B0C20}"/>
              </a:ext>
            </a:extLst>
          </p:cNvPr>
          <p:cNvSpPr>
            <a:spLocks noGrp="1"/>
          </p:cNvSpPr>
          <p:nvPr>
            <p:ph type="sldNum" sz="quarter" idx="12"/>
          </p:nvPr>
        </p:nvSpPr>
        <p:spPr/>
        <p:txBody>
          <a:bodyPr/>
          <a:lstStyle/>
          <a:p>
            <a:fld id="{FCFF2910-D1F1-314D-A8F2-476646A55ABA}" type="slidenum">
              <a:rPr lang="en-US" smtClean="0"/>
              <a:pPr/>
              <a:t>65</a:t>
            </a:fld>
            <a:endParaRPr lang="en-US" dirty="0"/>
          </a:p>
        </p:txBody>
      </p:sp>
    </p:spTree>
    <p:extLst>
      <p:ext uri="{BB962C8B-B14F-4D97-AF65-F5344CB8AC3E}">
        <p14:creationId xmlns:p14="http://schemas.microsoft.com/office/powerpoint/2010/main" val="1273089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54648-714E-FE47-BB51-1BC2F46C3273}"/>
              </a:ext>
            </a:extLst>
          </p:cNvPr>
          <p:cNvSpPr>
            <a:spLocks noGrp="1"/>
          </p:cNvSpPr>
          <p:nvPr>
            <p:ph type="title"/>
          </p:nvPr>
        </p:nvSpPr>
        <p:spPr/>
        <p:txBody>
          <a:bodyPr/>
          <a:lstStyle/>
          <a:p>
            <a:r>
              <a:rPr lang="en-US" dirty="0"/>
              <a:t>System Software</a:t>
            </a:r>
          </a:p>
        </p:txBody>
      </p:sp>
      <p:sp>
        <p:nvSpPr>
          <p:cNvPr id="3" name="Content Placeholder 2">
            <a:extLst>
              <a:ext uri="{FF2B5EF4-FFF2-40B4-BE49-F238E27FC236}">
                <a16:creationId xmlns:a16="http://schemas.microsoft.com/office/drawing/2014/main" id="{92EBBFFF-8995-AF49-9A5C-839BCF5722FE}"/>
              </a:ext>
            </a:extLst>
          </p:cNvPr>
          <p:cNvSpPr>
            <a:spLocks noGrp="1"/>
          </p:cNvSpPr>
          <p:nvPr>
            <p:ph idx="1"/>
          </p:nvPr>
        </p:nvSpPr>
        <p:spPr/>
        <p:txBody>
          <a:bodyPr/>
          <a:lstStyle/>
          <a:p>
            <a:r>
              <a:rPr lang="en-US" dirty="0"/>
              <a:t>System Software is not necessarily part of the operating system, but it includes specific knowledge of the underlying operating system and hardware, including:</a:t>
            </a:r>
          </a:p>
          <a:p>
            <a:pPr lvl="1"/>
            <a:r>
              <a:rPr lang="en-US" dirty="0"/>
              <a:t>Instruction set</a:t>
            </a:r>
          </a:p>
          <a:p>
            <a:pPr lvl="1"/>
            <a:r>
              <a:rPr lang="en-US" dirty="0"/>
              <a:t>Memory architecture and management</a:t>
            </a:r>
          </a:p>
          <a:p>
            <a:pPr lvl="1"/>
            <a:r>
              <a:rPr lang="en-US" dirty="0"/>
              <a:t>Process management</a:t>
            </a:r>
          </a:p>
          <a:p>
            <a:pPr lvl="1"/>
            <a:r>
              <a:rPr lang="en-US" dirty="0"/>
              <a:t>Network architecture</a:t>
            </a:r>
          </a:p>
          <a:p>
            <a:r>
              <a:rPr lang="en-US" dirty="0"/>
              <a:t>System software enables program portability, by isolating programmers and users from underlying system details</a:t>
            </a:r>
          </a:p>
        </p:txBody>
      </p:sp>
      <p:sp>
        <p:nvSpPr>
          <p:cNvPr id="4" name="Date Placeholder 3">
            <a:extLst>
              <a:ext uri="{FF2B5EF4-FFF2-40B4-BE49-F238E27FC236}">
                <a16:creationId xmlns:a16="http://schemas.microsoft.com/office/drawing/2014/main" id="{D1D4941F-072B-3746-BDA1-E88CEC6401E5}"/>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F76F3EB0-1849-9F40-980E-DC64BEC06127}"/>
              </a:ext>
            </a:extLst>
          </p:cNvPr>
          <p:cNvSpPr>
            <a:spLocks noGrp="1"/>
          </p:cNvSpPr>
          <p:nvPr>
            <p:ph type="sldNum" sz="quarter" idx="12"/>
          </p:nvPr>
        </p:nvSpPr>
        <p:spPr/>
        <p:txBody>
          <a:bodyPr/>
          <a:lstStyle/>
          <a:p>
            <a:fld id="{FCFF2910-D1F1-314D-A8F2-476646A55ABA}" type="slidenum">
              <a:rPr lang="en-US" smtClean="0"/>
              <a:pPr/>
              <a:t>66</a:t>
            </a:fld>
            <a:endParaRPr lang="en-US" dirty="0"/>
          </a:p>
        </p:txBody>
      </p:sp>
    </p:spTree>
    <p:extLst>
      <p:ext uri="{BB962C8B-B14F-4D97-AF65-F5344CB8AC3E}">
        <p14:creationId xmlns:p14="http://schemas.microsoft.com/office/powerpoint/2010/main" val="1139510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3FFBC-E810-B64E-968E-B9FEF6D41F12}"/>
              </a:ext>
            </a:extLst>
          </p:cNvPr>
          <p:cNvSpPr>
            <a:spLocks noGrp="1"/>
          </p:cNvSpPr>
          <p:nvPr>
            <p:ph type="title"/>
          </p:nvPr>
        </p:nvSpPr>
        <p:spPr/>
        <p:txBody>
          <a:bodyPr/>
          <a:lstStyle/>
          <a:p>
            <a:r>
              <a:rPr lang="en-US" dirty="0"/>
              <a:t>System Software</a:t>
            </a:r>
          </a:p>
        </p:txBody>
      </p:sp>
      <p:sp>
        <p:nvSpPr>
          <p:cNvPr id="3" name="Content Placeholder 2">
            <a:extLst>
              <a:ext uri="{FF2B5EF4-FFF2-40B4-BE49-F238E27FC236}">
                <a16:creationId xmlns:a16="http://schemas.microsoft.com/office/drawing/2014/main" id="{1472C59A-AE85-914F-A8F4-85DFF72CD407}"/>
              </a:ext>
            </a:extLst>
          </p:cNvPr>
          <p:cNvSpPr>
            <a:spLocks noGrp="1"/>
          </p:cNvSpPr>
          <p:nvPr>
            <p:ph idx="1"/>
          </p:nvPr>
        </p:nvSpPr>
        <p:spPr/>
        <p:txBody>
          <a:bodyPr/>
          <a:lstStyle/>
          <a:p>
            <a:r>
              <a:rPr lang="en-US" dirty="0"/>
              <a:t>System software has grown in complexity</a:t>
            </a:r>
          </a:p>
          <a:p>
            <a:r>
              <a:rPr lang="en-US" dirty="0"/>
              <a:t>Successfully writing system software requires:</a:t>
            </a:r>
          </a:p>
          <a:p>
            <a:pPr lvl="1"/>
            <a:r>
              <a:rPr lang="en-US" dirty="0"/>
              <a:t>A knowledge of system specifics</a:t>
            </a:r>
          </a:p>
          <a:p>
            <a:pPr lvl="1"/>
            <a:r>
              <a:rPr lang="en-US" dirty="0"/>
              <a:t>A knowledge of </a:t>
            </a:r>
            <a:r>
              <a:rPr lang="en-US" i="1" dirty="0"/>
              <a:t>algorithms</a:t>
            </a:r>
            <a:r>
              <a:rPr lang="en-US" dirty="0"/>
              <a:t> and </a:t>
            </a:r>
            <a:r>
              <a:rPr lang="en-US" i="1" dirty="0"/>
              <a:t>data structures </a:t>
            </a:r>
            <a:r>
              <a:rPr lang="en-US" dirty="0"/>
              <a:t>that have been developed over decades</a:t>
            </a:r>
          </a:p>
        </p:txBody>
      </p:sp>
      <p:sp>
        <p:nvSpPr>
          <p:cNvPr id="4" name="Date Placeholder 3">
            <a:extLst>
              <a:ext uri="{FF2B5EF4-FFF2-40B4-BE49-F238E27FC236}">
                <a16:creationId xmlns:a16="http://schemas.microsoft.com/office/drawing/2014/main" id="{FA8BFF4B-7172-FE48-B31E-CE62B439BAA7}"/>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1E3536E2-B5CC-B840-BBDA-2BCF1EFEB705}"/>
              </a:ext>
            </a:extLst>
          </p:cNvPr>
          <p:cNvSpPr>
            <a:spLocks noGrp="1"/>
          </p:cNvSpPr>
          <p:nvPr>
            <p:ph type="sldNum" sz="quarter" idx="12"/>
          </p:nvPr>
        </p:nvSpPr>
        <p:spPr/>
        <p:txBody>
          <a:bodyPr/>
          <a:lstStyle/>
          <a:p>
            <a:fld id="{FCFF2910-D1F1-314D-A8F2-476646A55ABA}" type="slidenum">
              <a:rPr lang="en-US" smtClean="0"/>
              <a:pPr/>
              <a:t>67</a:t>
            </a:fld>
            <a:endParaRPr lang="en-US" dirty="0"/>
          </a:p>
        </p:txBody>
      </p:sp>
    </p:spTree>
    <p:extLst>
      <p:ext uri="{BB962C8B-B14F-4D97-AF65-F5344CB8AC3E}">
        <p14:creationId xmlns:p14="http://schemas.microsoft.com/office/powerpoint/2010/main" val="5796282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05BAB-720A-FC43-9720-2BA1AC176034}"/>
              </a:ext>
            </a:extLst>
          </p:cNvPr>
          <p:cNvSpPr>
            <a:spLocks noGrp="1"/>
          </p:cNvSpPr>
          <p:nvPr>
            <p:ph type="title"/>
          </p:nvPr>
        </p:nvSpPr>
        <p:spPr/>
        <p:txBody>
          <a:bodyPr/>
          <a:lstStyle/>
          <a:p>
            <a:r>
              <a:rPr lang="en-US" dirty="0"/>
              <a:t>For Next Class</a:t>
            </a:r>
          </a:p>
        </p:txBody>
      </p:sp>
      <p:sp>
        <p:nvSpPr>
          <p:cNvPr id="3" name="Content Placeholder 2">
            <a:extLst>
              <a:ext uri="{FF2B5EF4-FFF2-40B4-BE49-F238E27FC236}">
                <a16:creationId xmlns:a16="http://schemas.microsoft.com/office/drawing/2014/main" id="{774053C9-DEA9-D640-B05F-96D86BCF97C6}"/>
              </a:ext>
            </a:extLst>
          </p:cNvPr>
          <p:cNvSpPr>
            <a:spLocks noGrp="1"/>
          </p:cNvSpPr>
          <p:nvPr>
            <p:ph idx="1"/>
          </p:nvPr>
        </p:nvSpPr>
        <p:spPr>
          <a:xfrm>
            <a:off x="838200" y="1238996"/>
            <a:ext cx="10515600" cy="2685304"/>
          </a:xfrm>
        </p:spPr>
        <p:txBody>
          <a:bodyPr/>
          <a:lstStyle/>
          <a:p>
            <a:r>
              <a:rPr lang="en-US" dirty="0"/>
              <a:t>Log in to Canvas and complete Assignment 10</a:t>
            </a:r>
          </a:p>
        </p:txBody>
      </p:sp>
      <p:sp>
        <p:nvSpPr>
          <p:cNvPr id="4" name="Date Placeholder 3">
            <a:extLst>
              <a:ext uri="{FF2B5EF4-FFF2-40B4-BE49-F238E27FC236}">
                <a16:creationId xmlns:a16="http://schemas.microsoft.com/office/drawing/2014/main" id="{5D061E32-FD3F-A645-9D18-DD3535414B02}"/>
              </a:ext>
            </a:extLst>
          </p:cNvPr>
          <p:cNvSpPr>
            <a:spLocks noGrp="1"/>
          </p:cNvSpPr>
          <p:nvPr>
            <p:ph type="dt" sz="half" idx="10"/>
          </p:nvPr>
        </p:nvSpPr>
        <p:spPr/>
        <p:txBody>
          <a:bodyPr/>
          <a:lstStyle/>
          <a:p>
            <a:r>
              <a:rPr lang="en-US" dirty="0"/>
              <a:t>CMPE 220</a:t>
            </a:r>
          </a:p>
        </p:txBody>
      </p:sp>
      <p:sp>
        <p:nvSpPr>
          <p:cNvPr id="5" name="Slide Number Placeholder 4">
            <a:extLst>
              <a:ext uri="{FF2B5EF4-FFF2-40B4-BE49-F238E27FC236}">
                <a16:creationId xmlns:a16="http://schemas.microsoft.com/office/drawing/2014/main" id="{C160B654-BACE-444E-9A10-ED4383F637EF}"/>
              </a:ext>
            </a:extLst>
          </p:cNvPr>
          <p:cNvSpPr>
            <a:spLocks noGrp="1"/>
          </p:cNvSpPr>
          <p:nvPr>
            <p:ph type="sldNum" sz="quarter" idx="12"/>
          </p:nvPr>
        </p:nvSpPr>
        <p:spPr/>
        <p:txBody>
          <a:bodyPr/>
          <a:lstStyle/>
          <a:p>
            <a:fld id="{FCFF2910-D1F1-314D-A8F2-476646A55ABA}" type="slidenum">
              <a:rPr lang="en-US" smtClean="0"/>
              <a:pPr/>
              <a:t>68</a:t>
            </a:fld>
            <a:endParaRPr lang="en-US" dirty="0"/>
          </a:p>
        </p:txBody>
      </p:sp>
    </p:spTree>
    <p:extLst>
      <p:ext uri="{BB962C8B-B14F-4D97-AF65-F5344CB8AC3E}">
        <p14:creationId xmlns:p14="http://schemas.microsoft.com/office/powerpoint/2010/main" val="3200460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C98-68EE-EF4C-A082-074E246BC57C}"/>
              </a:ext>
            </a:extLst>
          </p:cNvPr>
          <p:cNvSpPr>
            <a:spLocks noGrp="1"/>
          </p:cNvSpPr>
          <p:nvPr>
            <p:ph type="title"/>
          </p:nvPr>
        </p:nvSpPr>
        <p:spPr/>
        <p:txBody>
          <a:bodyPr/>
          <a:lstStyle/>
          <a:p>
            <a:r>
              <a:rPr lang="en-US" dirty="0"/>
              <a:t>OSI Versus TCP/IP Models</a:t>
            </a:r>
          </a:p>
        </p:txBody>
      </p:sp>
      <p:sp>
        <p:nvSpPr>
          <p:cNvPr id="4" name="Date Placeholder 3">
            <a:extLst>
              <a:ext uri="{FF2B5EF4-FFF2-40B4-BE49-F238E27FC236}">
                <a16:creationId xmlns:a16="http://schemas.microsoft.com/office/drawing/2014/main" id="{461CF767-9FFC-A042-B168-362578A53199}"/>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2AA5381B-A156-6743-B0C2-0E93A61812F9}"/>
              </a:ext>
            </a:extLst>
          </p:cNvPr>
          <p:cNvSpPr>
            <a:spLocks noGrp="1"/>
          </p:cNvSpPr>
          <p:nvPr>
            <p:ph type="sldNum" sz="quarter" idx="12"/>
          </p:nvPr>
        </p:nvSpPr>
        <p:spPr/>
        <p:txBody>
          <a:bodyPr/>
          <a:lstStyle/>
          <a:p>
            <a:fld id="{FCFF2910-D1F1-314D-A8F2-476646A55ABA}" type="slidenum">
              <a:rPr lang="en-US" smtClean="0"/>
              <a:pPr/>
              <a:t>7</a:t>
            </a:fld>
            <a:endParaRPr lang="en-US" dirty="0"/>
          </a:p>
        </p:txBody>
      </p:sp>
      <p:sp>
        <p:nvSpPr>
          <p:cNvPr id="14" name="Rounded Rectangle 13">
            <a:extLst>
              <a:ext uri="{FF2B5EF4-FFF2-40B4-BE49-F238E27FC236}">
                <a16:creationId xmlns:a16="http://schemas.microsoft.com/office/drawing/2014/main" id="{B2B517D2-1F7F-DB40-B5DF-889E51AB0755}"/>
              </a:ext>
            </a:extLst>
          </p:cNvPr>
          <p:cNvSpPr/>
          <p:nvPr/>
        </p:nvSpPr>
        <p:spPr>
          <a:xfrm>
            <a:off x="3662092" y="1828800"/>
            <a:ext cx="2156772" cy="1794076"/>
          </a:xfrm>
          <a:prstGeom prst="round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Application</a:t>
            </a:r>
          </a:p>
        </p:txBody>
      </p:sp>
      <p:sp>
        <p:nvSpPr>
          <p:cNvPr id="15" name="Rounded Rectangle 14">
            <a:extLst>
              <a:ext uri="{FF2B5EF4-FFF2-40B4-BE49-F238E27FC236}">
                <a16:creationId xmlns:a16="http://schemas.microsoft.com/office/drawing/2014/main" id="{E737CEEA-8B58-D640-B882-205A3CB50D49}"/>
              </a:ext>
            </a:extLst>
          </p:cNvPr>
          <p:cNvSpPr/>
          <p:nvPr/>
        </p:nvSpPr>
        <p:spPr>
          <a:xfrm>
            <a:off x="947172" y="1828800"/>
            <a:ext cx="2156772" cy="555586"/>
          </a:xfrm>
          <a:prstGeom prst="round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Application</a:t>
            </a:r>
          </a:p>
        </p:txBody>
      </p:sp>
      <p:sp>
        <p:nvSpPr>
          <p:cNvPr id="18" name="Rounded Rectangle 17">
            <a:extLst>
              <a:ext uri="{FF2B5EF4-FFF2-40B4-BE49-F238E27FC236}">
                <a16:creationId xmlns:a16="http://schemas.microsoft.com/office/drawing/2014/main" id="{510C6AFC-F21C-8C42-A6B2-140514FDC1D9}"/>
              </a:ext>
            </a:extLst>
          </p:cNvPr>
          <p:cNvSpPr/>
          <p:nvPr/>
        </p:nvSpPr>
        <p:spPr>
          <a:xfrm>
            <a:off x="947172" y="2448045"/>
            <a:ext cx="2156772" cy="555586"/>
          </a:xfrm>
          <a:prstGeom prst="round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Presentation</a:t>
            </a:r>
          </a:p>
        </p:txBody>
      </p:sp>
      <p:sp>
        <p:nvSpPr>
          <p:cNvPr id="19" name="Rounded Rectangle 18">
            <a:extLst>
              <a:ext uri="{FF2B5EF4-FFF2-40B4-BE49-F238E27FC236}">
                <a16:creationId xmlns:a16="http://schemas.microsoft.com/office/drawing/2014/main" id="{83C1D7A9-CEA9-DD40-925F-535169903529}"/>
              </a:ext>
            </a:extLst>
          </p:cNvPr>
          <p:cNvSpPr/>
          <p:nvPr/>
        </p:nvSpPr>
        <p:spPr>
          <a:xfrm>
            <a:off x="947172" y="3067290"/>
            <a:ext cx="2156772" cy="555586"/>
          </a:xfrm>
          <a:prstGeom prst="roundRect">
            <a:avLst/>
          </a:prstGeom>
          <a:solidFill>
            <a:schemeClr val="accent5">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Session</a:t>
            </a:r>
          </a:p>
        </p:txBody>
      </p:sp>
      <p:sp>
        <p:nvSpPr>
          <p:cNvPr id="20" name="Rounded Rectangle 19">
            <a:extLst>
              <a:ext uri="{FF2B5EF4-FFF2-40B4-BE49-F238E27FC236}">
                <a16:creationId xmlns:a16="http://schemas.microsoft.com/office/drawing/2014/main" id="{0ACBFE47-BD3C-E048-8B81-F798ACFA2F31}"/>
              </a:ext>
            </a:extLst>
          </p:cNvPr>
          <p:cNvSpPr/>
          <p:nvPr/>
        </p:nvSpPr>
        <p:spPr>
          <a:xfrm>
            <a:off x="947172" y="3686535"/>
            <a:ext cx="2156772" cy="555586"/>
          </a:xfrm>
          <a:prstGeom prst="roundRect">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Transport</a:t>
            </a:r>
          </a:p>
        </p:txBody>
      </p:sp>
      <p:sp>
        <p:nvSpPr>
          <p:cNvPr id="21" name="Rounded Rectangle 20">
            <a:extLst>
              <a:ext uri="{FF2B5EF4-FFF2-40B4-BE49-F238E27FC236}">
                <a16:creationId xmlns:a16="http://schemas.microsoft.com/office/drawing/2014/main" id="{E285F8DF-46A5-274E-8E9A-77562FE4F4C3}"/>
              </a:ext>
            </a:extLst>
          </p:cNvPr>
          <p:cNvSpPr/>
          <p:nvPr/>
        </p:nvSpPr>
        <p:spPr>
          <a:xfrm>
            <a:off x="947172" y="4305780"/>
            <a:ext cx="2156772" cy="555586"/>
          </a:xfrm>
          <a:prstGeom prst="round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Network</a:t>
            </a:r>
          </a:p>
        </p:txBody>
      </p:sp>
      <p:sp>
        <p:nvSpPr>
          <p:cNvPr id="22" name="Rounded Rectangle 21">
            <a:extLst>
              <a:ext uri="{FF2B5EF4-FFF2-40B4-BE49-F238E27FC236}">
                <a16:creationId xmlns:a16="http://schemas.microsoft.com/office/drawing/2014/main" id="{85024FF1-F077-FC4A-A632-EB9F1DBC8CF5}"/>
              </a:ext>
            </a:extLst>
          </p:cNvPr>
          <p:cNvSpPr/>
          <p:nvPr/>
        </p:nvSpPr>
        <p:spPr>
          <a:xfrm>
            <a:off x="947172" y="4925025"/>
            <a:ext cx="2156772" cy="555586"/>
          </a:xfrm>
          <a:prstGeom prst="roundRect">
            <a:avLst/>
          </a:prstGeom>
          <a:solidFill>
            <a:schemeClr val="accent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Data Link</a:t>
            </a:r>
          </a:p>
        </p:txBody>
      </p:sp>
      <p:sp>
        <p:nvSpPr>
          <p:cNvPr id="23" name="Rounded Rectangle 22">
            <a:extLst>
              <a:ext uri="{FF2B5EF4-FFF2-40B4-BE49-F238E27FC236}">
                <a16:creationId xmlns:a16="http://schemas.microsoft.com/office/drawing/2014/main" id="{C1E3EBBB-6FBB-DC4D-BA0E-2CEBBADD0312}"/>
              </a:ext>
            </a:extLst>
          </p:cNvPr>
          <p:cNvSpPr/>
          <p:nvPr/>
        </p:nvSpPr>
        <p:spPr>
          <a:xfrm>
            <a:off x="947172" y="5544270"/>
            <a:ext cx="2156772" cy="555586"/>
          </a:xfrm>
          <a:prstGeom prst="roundRect">
            <a:avLst/>
          </a:prstGeom>
          <a:solidFill>
            <a:schemeClr val="accent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Physical</a:t>
            </a:r>
          </a:p>
        </p:txBody>
      </p:sp>
      <p:sp>
        <p:nvSpPr>
          <p:cNvPr id="24" name="Rounded Rectangle 23">
            <a:extLst>
              <a:ext uri="{FF2B5EF4-FFF2-40B4-BE49-F238E27FC236}">
                <a16:creationId xmlns:a16="http://schemas.microsoft.com/office/drawing/2014/main" id="{1F835B30-D60F-C64F-9714-BF254EE8EC91}"/>
              </a:ext>
            </a:extLst>
          </p:cNvPr>
          <p:cNvSpPr/>
          <p:nvPr/>
        </p:nvSpPr>
        <p:spPr>
          <a:xfrm>
            <a:off x="3662092" y="3686536"/>
            <a:ext cx="2156772" cy="555586"/>
          </a:xfrm>
          <a:prstGeom prst="roundRect">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Transport</a:t>
            </a:r>
          </a:p>
        </p:txBody>
      </p:sp>
      <p:sp>
        <p:nvSpPr>
          <p:cNvPr id="25" name="Rounded Rectangle 24">
            <a:extLst>
              <a:ext uri="{FF2B5EF4-FFF2-40B4-BE49-F238E27FC236}">
                <a16:creationId xmlns:a16="http://schemas.microsoft.com/office/drawing/2014/main" id="{DFC462EA-96BA-554D-97A3-A45C210D7C2A}"/>
              </a:ext>
            </a:extLst>
          </p:cNvPr>
          <p:cNvSpPr/>
          <p:nvPr/>
        </p:nvSpPr>
        <p:spPr>
          <a:xfrm>
            <a:off x="3662092" y="4305781"/>
            <a:ext cx="2156772" cy="555586"/>
          </a:xfrm>
          <a:prstGeom prst="round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Internet</a:t>
            </a:r>
          </a:p>
        </p:txBody>
      </p:sp>
      <p:sp>
        <p:nvSpPr>
          <p:cNvPr id="27" name="Rounded Rectangle 26">
            <a:extLst>
              <a:ext uri="{FF2B5EF4-FFF2-40B4-BE49-F238E27FC236}">
                <a16:creationId xmlns:a16="http://schemas.microsoft.com/office/drawing/2014/main" id="{3BE2E51F-0E7C-7241-BB8C-7CE2AC3AA0B9}"/>
              </a:ext>
            </a:extLst>
          </p:cNvPr>
          <p:cNvSpPr/>
          <p:nvPr/>
        </p:nvSpPr>
        <p:spPr>
          <a:xfrm>
            <a:off x="3662092" y="4930813"/>
            <a:ext cx="2156772" cy="1169044"/>
          </a:xfrm>
          <a:prstGeom prst="roundRect">
            <a:avLst/>
          </a:prstGeom>
          <a:solidFill>
            <a:schemeClr val="accent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Network</a:t>
            </a:r>
          </a:p>
        </p:txBody>
      </p:sp>
      <p:sp>
        <p:nvSpPr>
          <p:cNvPr id="30" name="TextBox 29">
            <a:extLst>
              <a:ext uri="{FF2B5EF4-FFF2-40B4-BE49-F238E27FC236}">
                <a16:creationId xmlns:a16="http://schemas.microsoft.com/office/drawing/2014/main" id="{3C29415B-82DB-C946-9574-B6C57CA68157}"/>
              </a:ext>
            </a:extLst>
          </p:cNvPr>
          <p:cNvSpPr txBox="1"/>
          <p:nvPr/>
        </p:nvSpPr>
        <p:spPr>
          <a:xfrm>
            <a:off x="947172" y="1310825"/>
            <a:ext cx="2191177" cy="369332"/>
          </a:xfrm>
          <a:prstGeom prst="rect">
            <a:avLst/>
          </a:prstGeom>
          <a:noFill/>
        </p:spPr>
        <p:txBody>
          <a:bodyPr wrap="none" rtlCol="0">
            <a:spAutoFit/>
          </a:bodyPr>
          <a:lstStyle/>
          <a:p>
            <a:pPr algn="ctr"/>
            <a:r>
              <a:rPr lang="en-US" b="1" dirty="0"/>
              <a:t>OSI Reference Model</a:t>
            </a:r>
          </a:p>
        </p:txBody>
      </p:sp>
      <p:sp>
        <p:nvSpPr>
          <p:cNvPr id="31" name="TextBox 30">
            <a:extLst>
              <a:ext uri="{FF2B5EF4-FFF2-40B4-BE49-F238E27FC236}">
                <a16:creationId xmlns:a16="http://schemas.microsoft.com/office/drawing/2014/main" id="{183E03C9-0E65-E648-9CE0-47E68D9AD593}"/>
              </a:ext>
            </a:extLst>
          </p:cNvPr>
          <p:cNvSpPr txBox="1"/>
          <p:nvPr/>
        </p:nvSpPr>
        <p:spPr>
          <a:xfrm>
            <a:off x="3627686" y="1310825"/>
            <a:ext cx="2191177" cy="369332"/>
          </a:xfrm>
          <a:prstGeom prst="rect">
            <a:avLst/>
          </a:prstGeom>
          <a:noFill/>
        </p:spPr>
        <p:txBody>
          <a:bodyPr wrap="square" rtlCol="0">
            <a:spAutoFit/>
          </a:bodyPr>
          <a:lstStyle/>
          <a:p>
            <a:pPr algn="ctr"/>
            <a:r>
              <a:rPr lang="en-US" b="1" dirty="0"/>
              <a:t>TCP/IP Model</a:t>
            </a:r>
          </a:p>
        </p:txBody>
      </p:sp>
      <p:sp>
        <p:nvSpPr>
          <p:cNvPr id="37" name="Content Placeholder 36">
            <a:extLst>
              <a:ext uri="{FF2B5EF4-FFF2-40B4-BE49-F238E27FC236}">
                <a16:creationId xmlns:a16="http://schemas.microsoft.com/office/drawing/2014/main" id="{2F9AE444-3389-C043-86DE-1128B9BD9A16}"/>
              </a:ext>
            </a:extLst>
          </p:cNvPr>
          <p:cNvSpPr>
            <a:spLocks noGrp="1"/>
          </p:cNvSpPr>
          <p:nvPr>
            <p:ph idx="1"/>
          </p:nvPr>
        </p:nvSpPr>
        <p:spPr>
          <a:xfrm>
            <a:off x="6377010" y="1238996"/>
            <a:ext cx="4976789" cy="4831298"/>
          </a:xfrm>
        </p:spPr>
        <p:txBody>
          <a:bodyPr>
            <a:normAutofit lnSpcReduction="10000"/>
          </a:bodyPr>
          <a:lstStyle/>
          <a:p>
            <a:r>
              <a:rPr lang="en-US" dirty="0"/>
              <a:t>OSI model provides a clear distinction between application, presentation, and session services.</a:t>
            </a:r>
          </a:p>
          <a:p>
            <a:r>
              <a:rPr lang="en-US" dirty="0"/>
              <a:t>TCP/IP groups these as a single </a:t>
            </a:r>
            <a:r>
              <a:rPr lang="en-US" i="1" dirty="0"/>
              <a:t>Application</a:t>
            </a:r>
            <a:r>
              <a:rPr lang="en-US" dirty="0"/>
              <a:t> layer</a:t>
            </a:r>
          </a:p>
          <a:p>
            <a:endParaRPr lang="en-US" dirty="0"/>
          </a:p>
          <a:p>
            <a:r>
              <a:rPr lang="en-US" dirty="0"/>
              <a:t>In the OSI model, the data link layer and physical are separate layers.</a:t>
            </a:r>
          </a:p>
          <a:p>
            <a:r>
              <a:rPr lang="en-US" dirty="0"/>
              <a:t>TCP/IP groups these as a single </a:t>
            </a:r>
            <a:r>
              <a:rPr lang="en-US" i="1" dirty="0"/>
              <a:t>Network</a:t>
            </a:r>
            <a:r>
              <a:rPr lang="en-US" dirty="0"/>
              <a:t> layer</a:t>
            </a:r>
          </a:p>
          <a:p>
            <a:pPr marL="0" indent="0">
              <a:buNone/>
            </a:pPr>
            <a:endParaRPr lang="en-US" dirty="0"/>
          </a:p>
        </p:txBody>
      </p:sp>
      <p:cxnSp>
        <p:nvCxnSpPr>
          <p:cNvPr id="39" name="Straight Connector 38">
            <a:extLst>
              <a:ext uri="{FF2B5EF4-FFF2-40B4-BE49-F238E27FC236}">
                <a16:creationId xmlns:a16="http://schemas.microsoft.com/office/drawing/2014/main" id="{78C8EE59-638A-8E47-9A7C-BDF612F76CBE}"/>
              </a:ext>
            </a:extLst>
          </p:cNvPr>
          <p:cNvCxnSpPr/>
          <p:nvPr/>
        </p:nvCxnSpPr>
        <p:spPr>
          <a:xfrm>
            <a:off x="6500455" y="3634451"/>
            <a:ext cx="47038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078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9B066DCE-7039-3D4A-BD66-E63ADC8366ED}"/>
              </a:ext>
            </a:extLst>
          </p:cNvPr>
          <p:cNvSpPr/>
          <p:nvPr/>
        </p:nvSpPr>
        <p:spPr>
          <a:xfrm>
            <a:off x="1150716" y="4942692"/>
            <a:ext cx="4376928" cy="439988"/>
          </a:xfrm>
          <a:prstGeom prst="rect">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8100F0E-345E-9D48-9EC5-6A7EC438FBF7}"/>
              </a:ext>
            </a:extLst>
          </p:cNvPr>
          <p:cNvSpPr/>
          <p:nvPr/>
        </p:nvSpPr>
        <p:spPr>
          <a:xfrm>
            <a:off x="5527644" y="4942692"/>
            <a:ext cx="5074766" cy="439988"/>
          </a:xfrm>
          <a:prstGeom prst="rect">
            <a:avLst/>
          </a:prstGeom>
          <a:solidFill>
            <a:schemeClr val="accent2">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0699152-C504-9E41-861F-A66874667A52}"/>
              </a:ext>
            </a:extLst>
          </p:cNvPr>
          <p:cNvSpPr/>
          <p:nvPr/>
        </p:nvSpPr>
        <p:spPr>
          <a:xfrm>
            <a:off x="1150716" y="4502704"/>
            <a:ext cx="4376928" cy="4399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C6BDEE6-684A-EA4F-AC91-AB46E91693FE}"/>
              </a:ext>
            </a:extLst>
          </p:cNvPr>
          <p:cNvSpPr/>
          <p:nvPr/>
        </p:nvSpPr>
        <p:spPr>
          <a:xfrm>
            <a:off x="5527644" y="4502704"/>
            <a:ext cx="5074766" cy="43998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90C9E0B-DBB3-3D4D-AA04-C5D4AAC91AB8}"/>
              </a:ext>
            </a:extLst>
          </p:cNvPr>
          <p:cNvSpPr/>
          <p:nvPr/>
        </p:nvSpPr>
        <p:spPr>
          <a:xfrm>
            <a:off x="1150716" y="4062716"/>
            <a:ext cx="4376928" cy="439988"/>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B767DE1-AE96-BF4A-86BB-1E286C68327A}"/>
              </a:ext>
            </a:extLst>
          </p:cNvPr>
          <p:cNvSpPr/>
          <p:nvPr/>
        </p:nvSpPr>
        <p:spPr>
          <a:xfrm>
            <a:off x="5527644" y="4062716"/>
            <a:ext cx="5074766" cy="439988"/>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DE51A6-4F72-FA45-B3DD-81B5D46E2760}"/>
              </a:ext>
            </a:extLst>
          </p:cNvPr>
          <p:cNvSpPr>
            <a:spLocks noGrp="1"/>
          </p:cNvSpPr>
          <p:nvPr>
            <p:ph type="title"/>
          </p:nvPr>
        </p:nvSpPr>
        <p:spPr/>
        <p:txBody>
          <a:bodyPr/>
          <a:lstStyle/>
          <a:p>
            <a:r>
              <a:rPr lang="en-US" dirty="0"/>
              <a:t>Application-Specific Protocols</a:t>
            </a:r>
          </a:p>
        </p:txBody>
      </p:sp>
      <p:sp>
        <p:nvSpPr>
          <p:cNvPr id="3" name="Content Placeholder 2">
            <a:extLst>
              <a:ext uri="{FF2B5EF4-FFF2-40B4-BE49-F238E27FC236}">
                <a16:creationId xmlns:a16="http://schemas.microsoft.com/office/drawing/2014/main" id="{6ACDA726-D14A-334B-9F1B-9EAC56946445}"/>
              </a:ext>
            </a:extLst>
          </p:cNvPr>
          <p:cNvSpPr>
            <a:spLocks noGrp="1"/>
          </p:cNvSpPr>
          <p:nvPr>
            <p:ph idx="1"/>
          </p:nvPr>
        </p:nvSpPr>
        <p:spPr>
          <a:xfrm>
            <a:off x="838200" y="1077621"/>
            <a:ext cx="10515600" cy="2256362"/>
          </a:xfrm>
        </p:spPr>
        <p:txBody>
          <a:bodyPr/>
          <a:lstStyle/>
          <a:p>
            <a:r>
              <a:rPr lang="en-US" dirty="0"/>
              <a:t>Each type of server (web, database, ftp, </a:t>
            </a:r>
            <a:r>
              <a:rPr lang="en-US" dirty="0" err="1"/>
              <a:t>etc</a:t>
            </a:r>
            <a:r>
              <a:rPr lang="en-US" dirty="0"/>
              <a:t>) has its own protocol specific to that application.</a:t>
            </a:r>
          </a:p>
          <a:p>
            <a:pPr lvl="1"/>
            <a:r>
              <a:rPr lang="en-US" dirty="0"/>
              <a:t>A web server uses the </a:t>
            </a:r>
            <a:r>
              <a:rPr lang="en-US" dirty="0" err="1"/>
              <a:t>HyperText</a:t>
            </a:r>
            <a:r>
              <a:rPr lang="en-US" dirty="0"/>
              <a:t> Transfer Protocol to request web pages</a:t>
            </a:r>
          </a:p>
          <a:p>
            <a:r>
              <a:rPr lang="en-US" dirty="0"/>
              <a:t>Service-specific protocols are the top layer of the TCP/IP network model</a:t>
            </a:r>
          </a:p>
        </p:txBody>
      </p:sp>
      <p:sp>
        <p:nvSpPr>
          <p:cNvPr id="4" name="Date Placeholder 3">
            <a:extLst>
              <a:ext uri="{FF2B5EF4-FFF2-40B4-BE49-F238E27FC236}">
                <a16:creationId xmlns:a16="http://schemas.microsoft.com/office/drawing/2014/main" id="{546E4EE8-0F28-7B46-993B-8ADE99E327C6}"/>
              </a:ext>
            </a:extLst>
          </p:cNvPr>
          <p:cNvSpPr>
            <a:spLocks noGrp="1"/>
          </p:cNvSpPr>
          <p:nvPr>
            <p:ph type="dt" sz="half" idx="10"/>
          </p:nvPr>
        </p:nvSpPr>
        <p:spPr/>
        <p:txBody>
          <a:bodyPr/>
          <a:lstStyle/>
          <a:p>
            <a:r>
              <a:rPr lang="en-US" dirty="0"/>
              <a:t>CMPE 220</a:t>
            </a:r>
          </a:p>
        </p:txBody>
      </p:sp>
      <p:sp>
        <p:nvSpPr>
          <p:cNvPr id="5" name="Slide Number Placeholder 4">
            <a:extLst>
              <a:ext uri="{FF2B5EF4-FFF2-40B4-BE49-F238E27FC236}">
                <a16:creationId xmlns:a16="http://schemas.microsoft.com/office/drawing/2014/main" id="{D7F75F63-1AFF-1E44-AFE2-BDE92C555B50}"/>
              </a:ext>
            </a:extLst>
          </p:cNvPr>
          <p:cNvSpPr>
            <a:spLocks noGrp="1"/>
          </p:cNvSpPr>
          <p:nvPr>
            <p:ph type="sldNum" sz="quarter" idx="12"/>
          </p:nvPr>
        </p:nvSpPr>
        <p:spPr/>
        <p:txBody>
          <a:bodyPr/>
          <a:lstStyle/>
          <a:p>
            <a:fld id="{FCFF2910-D1F1-314D-A8F2-476646A55ABA}" type="slidenum">
              <a:rPr lang="en-US" smtClean="0"/>
              <a:pPr/>
              <a:t>8</a:t>
            </a:fld>
            <a:endParaRPr lang="en-US" dirty="0"/>
          </a:p>
        </p:txBody>
      </p:sp>
      <p:sp>
        <p:nvSpPr>
          <p:cNvPr id="6" name="Rectangle 5">
            <a:extLst>
              <a:ext uri="{FF2B5EF4-FFF2-40B4-BE49-F238E27FC236}">
                <a16:creationId xmlns:a16="http://schemas.microsoft.com/office/drawing/2014/main" id="{31C968EA-61CD-6341-8D5B-2E5781AEEF08}"/>
              </a:ext>
            </a:extLst>
          </p:cNvPr>
          <p:cNvSpPr/>
          <p:nvPr/>
        </p:nvSpPr>
        <p:spPr>
          <a:xfrm>
            <a:off x="1150716" y="3622728"/>
            <a:ext cx="4376928" cy="439988"/>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8BF0884-E7ED-984F-B7BC-E852C4BDBCD3}"/>
              </a:ext>
            </a:extLst>
          </p:cNvPr>
          <p:cNvSpPr txBox="1"/>
          <p:nvPr/>
        </p:nvSpPr>
        <p:spPr>
          <a:xfrm>
            <a:off x="1745955" y="3622727"/>
            <a:ext cx="3186450" cy="1762021"/>
          </a:xfrm>
          <a:prstGeom prst="rect">
            <a:avLst/>
          </a:prstGeom>
          <a:noFill/>
        </p:spPr>
        <p:txBody>
          <a:bodyPr wrap="none" rtlCol="0">
            <a:spAutoFit/>
          </a:bodyPr>
          <a:lstStyle/>
          <a:p>
            <a:pPr algn="ctr">
              <a:spcAft>
                <a:spcPts val="500"/>
              </a:spcAft>
            </a:pPr>
            <a:r>
              <a:rPr lang="en-US" sz="2400" dirty="0">
                <a:solidFill>
                  <a:srgbClr val="C00000"/>
                </a:solidFill>
              </a:rPr>
              <a:t>Application Layer</a:t>
            </a:r>
          </a:p>
          <a:p>
            <a:pPr algn="ctr">
              <a:spcAft>
                <a:spcPts val="500"/>
              </a:spcAft>
            </a:pPr>
            <a:r>
              <a:rPr lang="en-US" sz="2400" dirty="0"/>
              <a:t>Transport Layer</a:t>
            </a:r>
          </a:p>
          <a:p>
            <a:pPr algn="ctr">
              <a:spcAft>
                <a:spcPts val="500"/>
              </a:spcAft>
            </a:pPr>
            <a:r>
              <a:rPr lang="en-US" sz="2400" dirty="0"/>
              <a:t>Internet Layer</a:t>
            </a:r>
          </a:p>
          <a:p>
            <a:pPr algn="ctr">
              <a:spcAft>
                <a:spcPts val="500"/>
              </a:spcAft>
            </a:pPr>
            <a:r>
              <a:rPr lang="en-US" sz="2400" dirty="0"/>
              <a:t>Network Interface Layer</a:t>
            </a:r>
          </a:p>
        </p:txBody>
      </p:sp>
      <p:sp>
        <p:nvSpPr>
          <p:cNvPr id="11" name="Rectangle 10">
            <a:extLst>
              <a:ext uri="{FF2B5EF4-FFF2-40B4-BE49-F238E27FC236}">
                <a16:creationId xmlns:a16="http://schemas.microsoft.com/office/drawing/2014/main" id="{CDE4DCDF-980A-CD4D-928A-4C3A4CFE764D}"/>
              </a:ext>
            </a:extLst>
          </p:cNvPr>
          <p:cNvSpPr/>
          <p:nvPr/>
        </p:nvSpPr>
        <p:spPr>
          <a:xfrm>
            <a:off x="5527644" y="3622728"/>
            <a:ext cx="5074766" cy="439988"/>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03209BB-A086-1B4F-B4BB-E7F2DEA637F0}"/>
              </a:ext>
            </a:extLst>
          </p:cNvPr>
          <p:cNvSpPr txBox="1"/>
          <p:nvPr/>
        </p:nvSpPr>
        <p:spPr>
          <a:xfrm>
            <a:off x="5404585" y="3622727"/>
            <a:ext cx="5360141" cy="1328569"/>
          </a:xfrm>
          <a:prstGeom prst="rect">
            <a:avLst/>
          </a:prstGeom>
          <a:noFill/>
        </p:spPr>
        <p:txBody>
          <a:bodyPr wrap="square" rtlCol="0">
            <a:spAutoFit/>
          </a:bodyPr>
          <a:lstStyle/>
          <a:p>
            <a:pPr algn="ctr">
              <a:spcAft>
                <a:spcPts val="500"/>
              </a:spcAft>
            </a:pPr>
            <a:endParaRPr lang="en-US" sz="2400" dirty="0"/>
          </a:p>
          <a:p>
            <a:pPr algn="ctr">
              <a:spcAft>
                <a:spcPts val="500"/>
              </a:spcAft>
            </a:pPr>
            <a:r>
              <a:rPr lang="en-US" sz="2400" dirty="0"/>
              <a:t>Transmission Control Protocol (TCP)</a:t>
            </a:r>
          </a:p>
          <a:p>
            <a:pPr algn="ctr">
              <a:spcAft>
                <a:spcPts val="500"/>
              </a:spcAft>
            </a:pPr>
            <a:r>
              <a:rPr lang="en-US" sz="2400" dirty="0"/>
              <a:t>Internet Protocol (IP)</a:t>
            </a:r>
          </a:p>
        </p:txBody>
      </p:sp>
    </p:spTree>
    <p:extLst>
      <p:ext uri="{BB962C8B-B14F-4D97-AF65-F5344CB8AC3E}">
        <p14:creationId xmlns:p14="http://schemas.microsoft.com/office/powerpoint/2010/main" val="657649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F0584-B178-F045-BC99-E7EB111C3E93}"/>
              </a:ext>
            </a:extLst>
          </p:cNvPr>
          <p:cNvSpPr>
            <a:spLocks noGrp="1"/>
          </p:cNvSpPr>
          <p:nvPr>
            <p:ph type="title"/>
          </p:nvPr>
        </p:nvSpPr>
        <p:spPr/>
        <p:txBody>
          <a:bodyPr/>
          <a:lstStyle/>
          <a:p>
            <a:r>
              <a:rPr lang="en-US" dirty="0"/>
              <a:t>TCP/IP Enabled the Internet</a:t>
            </a:r>
          </a:p>
        </p:txBody>
      </p:sp>
      <p:sp>
        <p:nvSpPr>
          <p:cNvPr id="3" name="Content Placeholder 2">
            <a:extLst>
              <a:ext uri="{FF2B5EF4-FFF2-40B4-BE49-F238E27FC236}">
                <a16:creationId xmlns:a16="http://schemas.microsoft.com/office/drawing/2014/main" id="{D2C3D0CC-5200-4941-AD62-B4A4C29760D4}"/>
              </a:ext>
            </a:extLst>
          </p:cNvPr>
          <p:cNvSpPr>
            <a:spLocks noGrp="1"/>
          </p:cNvSpPr>
          <p:nvPr>
            <p:ph idx="1"/>
          </p:nvPr>
        </p:nvSpPr>
        <p:spPr/>
        <p:txBody>
          <a:bodyPr>
            <a:normAutofit/>
          </a:bodyPr>
          <a:lstStyle/>
          <a:p>
            <a:r>
              <a:rPr lang="en-US" dirty="0"/>
              <a:t>Ubiquitous: supported by virtually every operating system</a:t>
            </a:r>
          </a:p>
          <a:p>
            <a:r>
              <a:rPr lang="en-US" dirty="0"/>
              <a:t>Essentially makes every system today a </a:t>
            </a:r>
            <a:r>
              <a:rPr lang="en-US" i="1" dirty="0"/>
              <a:t>Network Operating System</a:t>
            </a:r>
          </a:p>
          <a:p>
            <a:r>
              <a:rPr lang="en-US" dirty="0"/>
              <a:t>Every device on the Internet has a unique 32-bit </a:t>
            </a:r>
            <a:r>
              <a:rPr lang="en-US" i="1" dirty="0"/>
              <a:t>IP address</a:t>
            </a:r>
            <a:r>
              <a:rPr lang="en-US" dirty="0"/>
              <a:t>, consisting of four 8-bit numbers (4.2 billion addresses):</a:t>
            </a:r>
          </a:p>
          <a:p>
            <a:pPr lvl="1"/>
            <a:r>
              <a:rPr lang="en-US" dirty="0">
                <a:solidFill>
                  <a:srgbClr val="C00000"/>
                </a:solidFill>
              </a:rPr>
              <a:t>67.169.41.253</a:t>
            </a:r>
          </a:p>
          <a:p>
            <a:r>
              <a:rPr lang="en-US" dirty="0"/>
              <a:t>IPv6:  an extended protocol which supports 128-bit addresses, made up of eight 16-bit numbers, expressed in hexadecimal</a:t>
            </a:r>
          </a:p>
          <a:p>
            <a:pPr lvl="1"/>
            <a:r>
              <a:rPr lang="en-US" dirty="0">
                <a:solidFill>
                  <a:srgbClr val="C00000"/>
                </a:solidFill>
              </a:rPr>
              <a:t>FE80:CD00:0000:0CDE:1257:0000:211E:729C</a:t>
            </a:r>
          </a:p>
          <a:p>
            <a:pPr lvl="1"/>
            <a:r>
              <a:rPr lang="en-US" dirty="0"/>
              <a:t>Drafted by the Internet Engineering Task Force (IETF) in 1998</a:t>
            </a:r>
          </a:p>
          <a:p>
            <a:pPr lvl="1"/>
            <a:r>
              <a:rPr lang="en-US" dirty="0"/>
              <a:t>Finalized in 2017 – currently being deployed worldwide</a:t>
            </a:r>
          </a:p>
        </p:txBody>
      </p:sp>
      <p:sp>
        <p:nvSpPr>
          <p:cNvPr id="4" name="Date Placeholder 3">
            <a:extLst>
              <a:ext uri="{FF2B5EF4-FFF2-40B4-BE49-F238E27FC236}">
                <a16:creationId xmlns:a16="http://schemas.microsoft.com/office/drawing/2014/main" id="{ECFB27F4-D9FB-2B4D-959F-DE2D4694EC94}"/>
              </a:ext>
            </a:extLst>
          </p:cNvPr>
          <p:cNvSpPr>
            <a:spLocks noGrp="1"/>
          </p:cNvSpPr>
          <p:nvPr>
            <p:ph type="dt" sz="half" idx="10"/>
          </p:nvPr>
        </p:nvSpPr>
        <p:spPr/>
        <p:txBody>
          <a:bodyPr/>
          <a:lstStyle/>
          <a:p>
            <a:r>
              <a:rPr lang="en-US"/>
              <a:t>CMPE 220</a:t>
            </a:r>
            <a:endParaRPr lang="en-US" dirty="0"/>
          </a:p>
        </p:txBody>
      </p:sp>
      <p:sp>
        <p:nvSpPr>
          <p:cNvPr id="5" name="Slide Number Placeholder 4">
            <a:extLst>
              <a:ext uri="{FF2B5EF4-FFF2-40B4-BE49-F238E27FC236}">
                <a16:creationId xmlns:a16="http://schemas.microsoft.com/office/drawing/2014/main" id="{177743C6-B201-004D-8299-061CC3B325FC}"/>
              </a:ext>
            </a:extLst>
          </p:cNvPr>
          <p:cNvSpPr>
            <a:spLocks noGrp="1"/>
          </p:cNvSpPr>
          <p:nvPr>
            <p:ph type="sldNum" sz="quarter" idx="12"/>
          </p:nvPr>
        </p:nvSpPr>
        <p:spPr/>
        <p:txBody>
          <a:bodyPr/>
          <a:lstStyle/>
          <a:p>
            <a:fld id="{FCFF2910-D1F1-314D-A8F2-476646A55ABA}" type="slidenum">
              <a:rPr lang="en-US" smtClean="0"/>
              <a:pPr/>
              <a:t>9</a:t>
            </a:fld>
            <a:endParaRPr lang="en-US" dirty="0"/>
          </a:p>
        </p:txBody>
      </p:sp>
    </p:spTree>
    <p:extLst>
      <p:ext uri="{BB962C8B-B14F-4D97-AF65-F5344CB8AC3E}">
        <p14:creationId xmlns:p14="http://schemas.microsoft.com/office/powerpoint/2010/main" val="17659911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19635</TotalTime>
  <Words>4335</Words>
  <Application>Microsoft Macintosh PowerPoint</Application>
  <PresentationFormat>Widescreen</PresentationFormat>
  <Paragraphs>911</Paragraphs>
  <Slides>68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Apercu</vt:lpstr>
      <vt:lpstr>Arial</vt:lpstr>
      <vt:lpstr>Calibri</vt:lpstr>
      <vt:lpstr>Calibri Light</vt:lpstr>
      <vt:lpstr>Courier New</vt:lpstr>
      <vt:lpstr>Wingdings</vt:lpstr>
      <vt:lpstr>Office Theme</vt:lpstr>
      <vt:lpstr>CMPE 220 </vt:lpstr>
      <vt:lpstr>The Client / Server Model</vt:lpstr>
      <vt:lpstr>Local or Remote</vt:lpstr>
      <vt:lpstr>Accessing Network Services</vt:lpstr>
      <vt:lpstr>Standardizing Protocols:  OSI</vt:lpstr>
      <vt:lpstr>TCP/IP</vt:lpstr>
      <vt:lpstr>OSI Versus TCP/IP Models</vt:lpstr>
      <vt:lpstr>Application-Specific Protocols</vt:lpstr>
      <vt:lpstr>TCP/IP Enabled the Internet</vt:lpstr>
      <vt:lpstr>TCP/IP Service Requests</vt:lpstr>
      <vt:lpstr>What Does a (modern) Operating System Do?</vt:lpstr>
      <vt:lpstr>File Transfer Protocol (FTP)  - Abhay Bhushan</vt:lpstr>
      <vt:lpstr>File Transfer Protocol (FTP)</vt:lpstr>
      <vt:lpstr>FTP</vt:lpstr>
      <vt:lpstr>Database Management Systems</vt:lpstr>
      <vt:lpstr>A Single Computer DBMS</vt:lpstr>
      <vt:lpstr>A Networked DBMS</vt:lpstr>
      <vt:lpstr>Database Clients</vt:lpstr>
      <vt:lpstr>Is a DBMS System Software?</vt:lpstr>
      <vt:lpstr>How Oracle Builds Software</vt:lpstr>
      <vt:lpstr>According to Larry Ellison, founder of Oracle</vt:lpstr>
      <vt:lpstr>Relational Databases</vt:lpstr>
      <vt:lpstr>Relational Databases - History</vt:lpstr>
      <vt:lpstr>Relational DB:  Entities and Attributes</vt:lpstr>
      <vt:lpstr>Diagramming Entities and Attributes</vt:lpstr>
      <vt:lpstr>Relationships</vt:lpstr>
      <vt:lpstr>Types of Relationships</vt:lpstr>
      <vt:lpstr>Types of Relationships - continued</vt:lpstr>
      <vt:lpstr>Multiple Relationships</vt:lpstr>
      <vt:lpstr>ER Diagram Example</vt:lpstr>
      <vt:lpstr>Database Design</vt:lpstr>
      <vt:lpstr>Mapping Entities</vt:lpstr>
      <vt:lpstr>Primary Key</vt:lpstr>
      <vt:lpstr>Structured Query Language (SQL) Statements</vt:lpstr>
      <vt:lpstr>SQL – History</vt:lpstr>
      <vt:lpstr>SQL Query Examples – single table</vt:lpstr>
      <vt:lpstr>SQL Query Examples – multiple tables (joins)</vt:lpstr>
      <vt:lpstr>SQL Query Examples - multiple tables</vt:lpstr>
      <vt:lpstr>SQL Query Examples - multiple tables</vt:lpstr>
      <vt:lpstr>SQL Update Statement - example</vt:lpstr>
      <vt:lpstr>Web Servers</vt:lpstr>
      <vt:lpstr>Basic Web Protocols</vt:lpstr>
      <vt:lpstr>Layered Protocols (TCP/IP Model)</vt:lpstr>
      <vt:lpstr>HTTPS (Secure HyperText Transfer Protocol)</vt:lpstr>
      <vt:lpstr>Additional Browser Functions</vt:lpstr>
      <vt:lpstr>Fetching and Building a Page</vt:lpstr>
      <vt:lpstr>What Are Cookies?</vt:lpstr>
      <vt:lpstr>Embedded Content</vt:lpstr>
      <vt:lpstr>How Cookies Are Used for Tracking</vt:lpstr>
      <vt:lpstr>How Cookies Are Used for Tracking</vt:lpstr>
      <vt:lpstr>Additional Web Server Functions</vt:lpstr>
      <vt:lpstr>Additional Web Protocols</vt:lpstr>
      <vt:lpstr>Web Forms (get &amp; post)</vt:lpstr>
      <vt:lpstr>Web Services</vt:lpstr>
      <vt:lpstr>Traditional Web Services (ca. 2007)</vt:lpstr>
      <vt:lpstr>Traditional Web Services</vt:lpstr>
      <vt:lpstr>RESTful Web Services</vt:lpstr>
      <vt:lpstr>The REST Architecture</vt:lpstr>
      <vt:lpstr>REST Requests</vt:lpstr>
      <vt:lpstr>REST Responses</vt:lpstr>
      <vt:lpstr>Browser-Based Web Service Clients</vt:lpstr>
      <vt:lpstr>Web APIs</vt:lpstr>
      <vt:lpstr>Windowing Systems</vt:lpstr>
      <vt:lpstr>Windowing Systems</vt:lpstr>
      <vt:lpstr>Windowing Systems</vt:lpstr>
      <vt:lpstr>System Software</vt:lpstr>
      <vt:lpstr>System Software</vt:lpstr>
      <vt:lpstr>For Next Class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CMPE 220 </dc:title>
  <dc:creator>Robert Nicholson</dc:creator>
  <cp:lastModifiedBy>Robert Nicholson</cp:lastModifiedBy>
  <cp:revision>883</cp:revision>
  <dcterms:created xsi:type="dcterms:W3CDTF">2020-02-13T00:20:36Z</dcterms:created>
  <dcterms:modified xsi:type="dcterms:W3CDTF">2023-03-08T21:06:40Z</dcterms:modified>
</cp:coreProperties>
</file>